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0" r:id="rId2"/>
    <p:sldId id="261" r:id="rId3"/>
    <p:sldId id="262" r:id="rId4"/>
    <p:sldId id="360" r:id="rId5"/>
    <p:sldId id="367" r:id="rId6"/>
    <p:sldId id="366" r:id="rId7"/>
    <p:sldId id="373" r:id="rId8"/>
    <p:sldId id="271" r:id="rId9"/>
    <p:sldId id="368" r:id="rId10"/>
    <p:sldId id="374" r:id="rId11"/>
    <p:sldId id="375" r:id="rId12"/>
    <p:sldId id="276" r:id="rId13"/>
    <p:sldId id="369" r:id="rId14"/>
    <p:sldId id="277" r:id="rId15"/>
    <p:sldId id="370" r:id="rId16"/>
    <p:sldId id="371" r:id="rId17"/>
    <p:sldId id="372" r:id="rId18"/>
    <p:sldId id="280" r:id="rId19"/>
  </p:sldIdLst>
  <p:sldSz cx="12192000" cy="6858000"/>
  <p:notesSz cx="9947275" cy="6858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3A61E911-0EB2-497D-A164-506032282A38}">
          <p14:sldIdLst>
            <p14:sldId id="260"/>
            <p14:sldId id="261"/>
          </p14:sldIdLst>
        </p14:section>
        <p14:section name="一" id="{9573E483-886B-46F5-A94C-05C078652B7D}">
          <p14:sldIdLst>
            <p14:sldId id="262"/>
            <p14:sldId id="360"/>
          </p14:sldIdLst>
        </p14:section>
        <p14:section name="二" id="{5F0E2E6F-9948-42D3-A02F-0BA90BD869C3}">
          <p14:sldIdLst>
            <p14:sldId id="367"/>
            <p14:sldId id="366"/>
            <p14:sldId id="373"/>
          </p14:sldIdLst>
        </p14:section>
        <p14:section name="三" id="{CECEB863-C67A-3B41-9A40-E404A9E566F9}">
          <p14:sldIdLst>
            <p14:sldId id="271"/>
            <p14:sldId id="368"/>
            <p14:sldId id="374"/>
            <p14:sldId id="375"/>
          </p14:sldIdLst>
        </p14:section>
        <p14:section name="四" id="{6530AB2B-642A-D445-A5D7-1ADC7F3CF12F}">
          <p14:sldIdLst>
            <p14:sldId id="276"/>
            <p14:sldId id="369"/>
          </p14:sldIdLst>
        </p14:section>
        <p14:section name="五" id="{F884E02B-8183-491C-9E0F-073C96B10740}">
          <p14:sldIdLst>
            <p14:sldId id="277"/>
            <p14:sldId id="370"/>
          </p14:sldIdLst>
        </p14:section>
        <p14:section name="六" id="{7E29A265-89A9-4ABA-AEC2-8483D428B16E}">
          <p14:sldIdLst>
            <p14:sldId id="371"/>
            <p14:sldId id="372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061" userDrawn="1">
          <p15:clr>
            <a:srgbClr val="A4A3A4"/>
          </p15:clr>
        </p15:guide>
        <p15:guide id="6" pos="6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17C"/>
    <a:srgbClr val="03080D"/>
    <a:srgbClr val="0071C1"/>
    <a:srgbClr val="0070C0"/>
    <a:srgbClr val="148BDC"/>
    <a:srgbClr val="4EA4DD"/>
    <a:srgbClr val="FFFFFF"/>
    <a:srgbClr val="E8EAE9"/>
    <a:srgbClr val="A5A5A5"/>
    <a:srgbClr val="16A2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32" autoAdjust="0"/>
    <p:restoredTop sz="85766" autoAdjust="0"/>
  </p:normalViewPr>
  <p:slideViewPr>
    <p:cSldViewPr showGuides="1">
      <p:cViewPr varScale="1">
        <p:scale>
          <a:sx n="82" d="100"/>
          <a:sy n="82" d="100"/>
        </p:scale>
        <p:origin x="126" y="276"/>
      </p:cViewPr>
      <p:guideLst>
        <p:guide orient="horz" pos="2160"/>
        <p:guide pos="3840"/>
        <p:guide pos="7061"/>
        <p:guide pos="61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10486" cy="34409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34489" y="0"/>
            <a:ext cx="4310486" cy="34409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E277BD02-2568-4324-9132-71BE99887E5B}" type="datetimeFigureOut">
              <a:rPr lang="zh-CN" altLang="en-US" smtClean="0"/>
              <a:t>2016-11-15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2" y="6513911"/>
            <a:ext cx="4310486" cy="344090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34489" y="6513911"/>
            <a:ext cx="4310486" cy="344090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519718B3-53DF-4AEF-91E3-42CCCF5202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8045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10486" cy="34409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34489" y="0"/>
            <a:ext cx="4310486" cy="34409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30C0BA0B-DAEA-4680-AAC1-9E8B91E60633}" type="datetimeFigureOut">
              <a:rPr lang="zh-CN" altLang="en-US" smtClean="0"/>
              <a:t>2016-11-15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916238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4728" y="3300413"/>
            <a:ext cx="7957820" cy="2700338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2" y="6513911"/>
            <a:ext cx="4310486" cy="344090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34489" y="6513911"/>
            <a:ext cx="4310486" cy="344090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2C7DBA15-3F6E-4149-9019-6609FD57F7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283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矩形 136"/>
          <p:cNvSpPr/>
          <p:nvPr userDrawn="1"/>
        </p:nvSpPr>
        <p:spPr>
          <a:xfrm>
            <a:off x="-24680" y="5783740"/>
            <a:ext cx="12216680" cy="1074260"/>
          </a:xfrm>
          <a:prstGeom prst="rect">
            <a:avLst/>
          </a:prstGeom>
          <a:solidFill>
            <a:srgbClr val="148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4" name="KSO_Shape"/>
          <p:cNvSpPr>
            <a:spLocks/>
          </p:cNvSpPr>
          <p:nvPr userDrawn="1"/>
        </p:nvSpPr>
        <p:spPr bwMode="auto">
          <a:xfrm>
            <a:off x="8544272" y="2564904"/>
            <a:ext cx="3313621" cy="2016224"/>
          </a:xfrm>
          <a:custGeom>
            <a:avLst/>
            <a:gdLst>
              <a:gd name="T0" fmla="*/ 1395067 w 3931"/>
              <a:gd name="T1" fmla="*/ 589725 h 2392"/>
              <a:gd name="T2" fmla="*/ 928365 w 3931"/>
              <a:gd name="T3" fmla="*/ 389484 h 2392"/>
              <a:gd name="T4" fmla="*/ 403040 w 3931"/>
              <a:gd name="T5" fmla="*/ 589725 h 2392"/>
              <a:gd name="T6" fmla="*/ 256480 w 3931"/>
              <a:gd name="T7" fmla="*/ 528782 h 2392"/>
              <a:gd name="T8" fmla="*/ 256480 w 3931"/>
              <a:gd name="T9" fmla="*/ 708403 h 2392"/>
              <a:gd name="T10" fmla="*/ 296326 w 3931"/>
              <a:gd name="T11" fmla="*/ 763389 h 2392"/>
              <a:gd name="T12" fmla="*/ 255564 w 3931"/>
              <a:gd name="T13" fmla="*/ 818375 h 2392"/>
              <a:gd name="T14" fmla="*/ 299074 w 3931"/>
              <a:gd name="T15" fmla="*/ 1011742 h 2392"/>
              <a:gd name="T16" fmla="*/ 170834 w 3931"/>
              <a:gd name="T17" fmla="*/ 1011742 h 2392"/>
              <a:gd name="T18" fmla="*/ 214802 w 3931"/>
              <a:gd name="T19" fmla="*/ 817458 h 2392"/>
              <a:gd name="T20" fmla="*/ 179078 w 3931"/>
              <a:gd name="T21" fmla="*/ 763389 h 2392"/>
              <a:gd name="T22" fmla="*/ 213428 w 3931"/>
              <a:gd name="T23" fmla="*/ 709777 h 2392"/>
              <a:gd name="T24" fmla="*/ 213428 w 3931"/>
              <a:gd name="T25" fmla="*/ 510911 h 2392"/>
              <a:gd name="T26" fmla="*/ 0 w 3931"/>
              <a:gd name="T27" fmla="*/ 421559 h 2392"/>
              <a:gd name="T28" fmla="*/ 938899 w 3931"/>
              <a:gd name="T29" fmla="*/ 0 h 2392"/>
              <a:gd name="T30" fmla="*/ 1800397 w 3931"/>
              <a:gd name="T31" fmla="*/ 427058 h 2392"/>
              <a:gd name="T32" fmla="*/ 1395067 w 3931"/>
              <a:gd name="T33" fmla="*/ 589725 h 2392"/>
              <a:gd name="T34" fmla="*/ 917831 w 3931"/>
              <a:gd name="T35" fmla="*/ 491208 h 2392"/>
              <a:gd name="T36" fmla="*/ 1341481 w 3931"/>
              <a:gd name="T37" fmla="*/ 635088 h 2392"/>
              <a:gd name="T38" fmla="*/ 1341481 w 3931"/>
              <a:gd name="T39" fmla="*/ 983791 h 2392"/>
              <a:gd name="T40" fmla="*/ 896306 w 3931"/>
              <a:gd name="T41" fmla="*/ 1096054 h 2392"/>
              <a:gd name="T42" fmla="*/ 503342 w 3931"/>
              <a:gd name="T43" fmla="*/ 983791 h 2392"/>
              <a:gd name="T44" fmla="*/ 503342 w 3931"/>
              <a:gd name="T45" fmla="*/ 635088 h 2392"/>
              <a:gd name="T46" fmla="*/ 917831 w 3931"/>
              <a:gd name="T47" fmla="*/ 491208 h 2392"/>
              <a:gd name="T48" fmla="*/ 912335 w 3931"/>
              <a:gd name="T49" fmla="*/ 1031904 h 2392"/>
              <a:gd name="T50" fmla="*/ 1254003 w 3931"/>
              <a:gd name="T51" fmla="*/ 946675 h 2392"/>
              <a:gd name="T52" fmla="*/ 912335 w 3931"/>
              <a:gd name="T53" fmla="*/ 860989 h 2392"/>
              <a:gd name="T54" fmla="*/ 571126 w 3931"/>
              <a:gd name="T55" fmla="*/ 946675 h 2392"/>
              <a:gd name="T56" fmla="*/ 912335 w 3931"/>
              <a:gd name="T57" fmla="*/ 1031904 h 239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3931" h="2392">
                <a:moveTo>
                  <a:pt x="3046" y="1287"/>
                </a:moveTo>
                <a:cubicBezTo>
                  <a:pt x="3046" y="1287"/>
                  <a:pt x="2618" y="850"/>
                  <a:pt x="2027" y="850"/>
                </a:cubicBezTo>
                <a:cubicBezTo>
                  <a:pt x="1450" y="850"/>
                  <a:pt x="880" y="1287"/>
                  <a:pt x="880" y="1287"/>
                </a:cubicBezTo>
                <a:cubicBezTo>
                  <a:pt x="560" y="1154"/>
                  <a:pt x="560" y="1154"/>
                  <a:pt x="560" y="1154"/>
                </a:cubicBezTo>
                <a:cubicBezTo>
                  <a:pt x="560" y="1546"/>
                  <a:pt x="560" y="1546"/>
                  <a:pt x="560" y="1546"/>
                </a:cubicBezTo>
                <a:cubicBezTo>
                  <a:pt x="610" y="1563"/>
                  <a:pt x="647" y="1610"/>
                  <a:pt x="647" y="1666"/>
                </a:cubicBezTo>
                <a:cubicBezTo>
                  <a:pt x="647" y="1723"/>
                  <a:pt x="609" y="1769"/>
                  <a:pt x="558" y="1786"/>
                </a:cubicBezTo>
                <a:cubicBezTo>
                  <a:pt x="653" y="2208"/>
                  <a:pt x="653" y="2208"/>
                  <a:pt x="653" y="2208"/>
                </a:cubicBezTo>
                <a:cubicBezTo>
                  <a:pt x="373" y="2208"/>
                  <a:pt x="373" y="2208"/>
                  <a:pt x="373" y="2208"/>
                </a:cubicBezTo>
                <a:cubicBezTo>
                  <a:pt x="469" y="1784"/>
                  <a:pt x="469" y="1784"/>
                  <a:pt x="469" y="1784"/>
                </a:cubicBezTo>
                <a:cubicBezTo>
                  <a:pt x="423" y="1764"/>
                  <a:pt x="391" y="1719"/>
                  <a:pt x="391" y="1666"/>
                </a:cubicBezTo>
                <a:cubicBezTo>
                  <a:pt x="391" y="1614"/>
                  <a:pt x="422" y="1570"/>
                  <a:pt x="466" y="1549"/>
                </a:cubicBezTo>
                <a:cubicBezTo>
                  <a:pt x="466" y="1115"/>
                  <a:pt x="466" y="1115"/>
                  <a:pt x="466" y="1115"/>
                </a:cubicBezTo>
                <a:cubicBezTo>
                  <a:pt x="0" y="920"/>
                  <a:pt x="0" y="920"/>
                  <a:pt x="0" y="920"/>
                </a:cubicBezTo>
                <a:cubicBezTo>
                  <a:pt x="2050" y="0"/>
                  <a:pt x="2050" y="0"/>
                  <a:pt x="2050" y="0"/>
                </a:cubicBezTo>
                <a:cubicBezTo>
                  <a:pt x="3931" y="932"/>
                  <a:pt x="3931" y="932"/>
                  <a:pt x="3931" y="932"/>
                </a:cubicBezTo>
                <a:lnTo>
                  <a:pt x="3046" y="1287"/>
                </a:lnTo>
                <a:close/>
                <a:moveTo>
                  <a:pt x="2004" y="1072"/>
                </a:moveTo>
                <a:cubicBezTo>
                  <a:pt x="2598" y="1072"/>
                  <a:pt x="2929" y="1386"/>
                  <a:pt x="2929" y="1386"/>
                </a:cubicBezTo>
                <a:cubicBezTo>
                  <a:pt x="2929" y="2147"/>
                  <a:pt x="2929" y="2147"/>
                  <a:pt x="2929" y="2147"/>
                </a:cubicBezTo>
                <a:cubicBezTo>
                  <a:pt x="2929" y="2147"/>
                  <a:pt x="2586" y="2392"/>
                  <a:pt x="1957" y="2392"/>
                </a:cubicBezTo>
                <a:cubicBezTo>
                  <a:pt x="1328" y="2392"/>
                  <a:pt x="1099" y="2147"/>
                  <a:pt x="1099" y="2147"/>
                </a:cubicBezTo>
                <a:cubicBezTo>
                  <a:pt x="1099" y="1386"/>
                  <a:pt x="1099" y="1386"/>
                  <a:pt x="1099" y="1386"/>
                </a:cubicBezTo>
                <a:cubicBezTo>
                  <a:pt x="1099" y="1386"/>
                  <a:pt x="1410" y="1072"/>
                  <a:pt x="2004" y="1072"/>
                </a:cubicBezTo>
                <a:close/>
                <a:moveTo>
                  <a:pt x="1992" y="2252"/>
                </a:moveTo>
                <a:cubicBezTo>
                  <a:pt x="2404" y="2252"/>
                  <a:pt x="2738" y="2168"/>
                  <a:pt x="2738" y="2066"/>
                </a:cubicBezTo>
                <a:cubicBezTo>
                  <a:pt x="2738" y="1963"/>
                  <a:pt x="2404" y="1879"/>
                  <a:pt x="1992" y="1879"/>
                </a:cubicBezTo>
                <a:cubicBezTo>
                  <a:pt x="1581" y="1879"/>
                  <a:pt x="1247" y="1963"/>
                  <a:pt x="1247" y="2066"/>
                </a:cubicBezTo>
                <a:cubicBezTo>
                  <a:pt x="1247" y="2168"/>
                  <a:pt x="1581" y="2252"/>
                  <a:pt x="1992" y="2252"/>
                </a:cubicBezTo>
                <a:close/>
              </a:path>
            </a:pathLst>
          </a:custGeom>
          <a:solidFill>
            <a:srgbClr val="148BDC"/>
          </a:solidFill>
          <a:ln>
            <a:noFill/>
          </a:ln>
          <a:extLst/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46" name="文本占位符 145"/>
          <p:cNvSpPr>
            <a:spLocks noGrp="1"/>
          </p:cNvSpPr>
          <p:nvPr>
            <p:ph type="body" sz="quarter" idx="10" hasCustomPrompt="1"/>
          </p:nvPr>
        </p:nvSpPr>
        <p:spPr>
          <a:xfrm>
            <a:off x="479376" y="2786726"/>
            <a:ext cx="7632848" cy="8086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 smtClean="0"/>
              <a:t>毕业论文答辩</a:t>
            </a:r>
            <a:r>
              <a:rPr lang="en-US" altLang="zh-CN" dirty="0" smtClean="0"/>
              <a:t>PPT</a:t>
            </a:r>
            <a:r>
              <a:rPr lang="zh-CN" altLang="en-US" dirty="0" smtClean="0"/>
              <a:t>模板</a:t>
            </a:r>
          </a:p>
        </p:txBody>
      </p:sp>
      <p:sp>
        <p:nvSpPr>
          <p:cNvPr id="149" name="文本占位符 148"/>
          <p:cNvSpPr>
            <a:spLocks noGrp="1"/>
          </p:cNvSpPr>
          <p:nvPr>
            <p:ph type="body" sz="quarter" idx="11" hasCustomPrompt="1"/>
          </p:nvPr>
        </p:nvSpPr>
        <p:spPr>
          <a:xfrm>
            <a:off x="2606247" y="4437931"/>
            <a:ext cx="3379105" cy="5032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 smtClean="0"/>
              <a:t>教务处  冯其红</a:t>
            </a:r>
          </a:p>
        </p:txBody>
      </p:sp>
      <p:sp>
        <p:nvSpPr>
          <p:cNvPr id="152" name="文本占位符 148"/>
          <p:cNvSpPr>
            <a:spLocks noGrp="1"/>
          </p:cNvSpPr>
          <p:nvPr>
            <p:ph type="body" sz="quarter" idx="14" hasCustomPrompt="1"/>
          </p:nvPr>
        </p:nvSpPr>
        <p:spPr>
          <a:xfrm>
            <a:off x="9475105" y="5950099"/>
            <a:ext cx="2716895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 smtClean="0"/>
              <a:t>2016</a:t>
            </a:r>
            <a:r>
              <a:rPr lang="zh-CN" altLang="en-US" dirty="0" smtClean="0"/>
              <a:t>年</a:t>
            </a:r>
            <a:r>
              <a:rPr lang="en-US" altLang="zh-CN" dirty="0" smtClean="0"/>
              <a:t>7</a:t>
            </a:r>
            <a:r>
              <a:rPr lang="zh-CN" altLang="en-US" dirty="0" smtClean="0"/>
              <a:t>月</a:t>
            </a:r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96"/>
          <a:stretch/>
        </p:blipFill>
        <p:spPr>
          <a:xfrm>
            <a:off x="-20806" y="0"/>
            <a:ext cx="122374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30786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795">
          <p15:clr>
            <a:srgbClr val="FBAE40"/>
          </p15:clr>
        </p15:guide>
        <p15:guide id="2" pos="717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3359696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 userDrawn="1"/>
        </p:nvSpPr>
        <p:spPr>
          <a:xfrm>
            <a:off x="623392" y="836712"/>
            <a:ext cx="2003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000" b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6000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文本框 54"/>
          <p:cNvSpPr txBox="1"/>
          <p:nvPr userDrawn="1"/>
        </p:nvSpPr>
        <p:spPr>
          <a:xfrm>
            <a:off x="830161" y="1852375"/>
            <a:ext cx="1590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400" b="0" dirty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contents</a:t>
            </a:r>
            <a:endParaRPr lang="zh-CN" altLang="en-US" sz="2400" b="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67" name="文本占位符 148"/>
          <p:cNvSpPr>
            <a:spLocks noGrp="1"/>
          </p:cNvSpPr>
          <p:nvPr>
            <p:ph type="body" sz="quarter" idx="17" hasCustomPrompt="1"/>
          </p:nvPr>
        </p:nvSpPr>
        <p:spPr>
          <a:xfrm>
            <a:off x="7392144" y="1885469"/>
            <a:ext cx="2232248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 smtClean="0"/>
              <a:t>绪论引言</a:t>
            </a:r>
          </a:p>
        </p:txBody>
      </p:sp>
      <p:sp>
        <p:nvSpPr>
          <p:cNvPr id="68" name="文本占位符 148"/>
          <p:cNvSpPr>
            <a:spLocks noGrp="1"/>
          </p:cNvSpPr>
          <p:nvPr>
            <p:ph type="body" sz="quarter" idx="18" hasCustomPrompt="1"/>
          </p:nvPr>
        </p:nvSpPr>
        <p:spPr>
          <a:xfrm>
            <a:off x="7392144" y="2656557"/>
            <a:ext cx="3168352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 smtClean="0"/>
              <a:t>研究思路与方法</a:t>
            </a:r>
          </a:p>
        </p:txBody>
      </p:sp>
      <p:sp>
        <p:nvSpPr>
          <p:cNvPr id="69" name="文本占位符 148"/>
          <p:cNvSpPr>
            <a:spLocks noGrp="1"/>
          </p:cNvSpPr>
          <p:nvPr>
            <p:ph type="body" sz="quarter" idx="19" hasCustomPrompt="1"/>
          </p:nvPr>
        </p:nvSpPr>
        <p:spPr>
          <a:xfrm>
            <a:off x="7392144" y="3411412"/>
            <a:ext cx="3168352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 smtClean="0"/>
              <a:t>研究难点</a:t>
            </a:r>
          </a:p>
        </p:txBody>
      </p:sp>
      <p:sp>
        <p:nvSpPr>
          <p:cNvPr id="70" name="文本占位符 148"/>
          <p:cNvSpPr>
            <a:spLocks noGrp="1"/>
          </p:cNvSpPr>
          <p:nvPr>
            <p:ph type="body" sz="quarter" idx="20" hasCustomPrompt="1"/>
          </p:nvPr>
        </p:nvSpPr>
        <p:spPr>
          <a:xfrm>
            <a:off x="7392144" y="4179506"/>
            <a:ext cx="3168352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 smtClean="0"/>
              <a:t>研究数据</a:t>
            </a:r>
          </a:p>
        </p:txBody>
      </p:sp>
      <p:sp>
        <p:nvSpPr>
          <p:cNvPr id="71" name="文本占位符 148"/>
          <p:cNvSpPr>
            <a:spLocks noGrp="1"/>
          </p:cNvSpPr>
          <p:nvPr>
            <p:ph type="body" sz="quarter" idx="21" hasCustomPrompt="1"/>
          </p:nvPr>
        </p:nvSpPr>
        <p:spPr>
          <a:xfrm>
            <a:off x="7392144" y="4956676"/>
            <a:ext cx="3168352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 smtClean="0"/>
              <a:t>研究应用与成果</a:t>
            </a:r>
          </a:p>
        </p:txBody>
      </p:sp>
    </p:spTree>
    <p:extLst>
      <p:ext uri="{BB962C8B-B14F-4D97-AF65-F5344CB8AC3E}">
        <p14:creationId xmlns:p14="http://schemas.microsoft.com/office/powerpoint/2010/main" val="349474697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17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/>
        </p:nvGrpSpPr>
        <p:grpSpPr>
          <a:xfrm>
            <a:off x="191344" y="6093296"/>
            <a:ext cx="12000655" cy="576064"/>
            <a:chOff x="360453" y="504106"/>
            <a:chExt cx="11412024" cy="576064"/>
          </a:xfrm>
        </p:grpSpPr>
        <p:cxnSp>
          <p:nvCxnSpPr>
            <p:cNvPr id="9" name="直接连接符 8"/>
            <p:cNvCxnSpPr/>
            <p:nvPr/>
          </p:nvCxnSpPr>
          <p:spPr>
            <a:xfrm>
              <a:off x="720477" y="504106"/>
              <a:ext cx="0" cy="576064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576461" y="504106"/>
              <a:ext cx="0" cy="576064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432445" y="504106"/>
              <a:ext cx="0" cy="576064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360453" y="1080170"/>
              <a:ext cx="1440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504469" y="504106"/>
              <a:ext cx="1440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720477" y="1080170"/>
              <a:ext cx="110520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菱形 16"/>
          <p:cNvSpPr/>
          <p:nvPr userDrawn="1"/>
        </p:nvSpPr>
        <p:spPr>
          <a:xfrm>
            <a:off x="3180631" y="1484784"/>
            <a:ext cx="2518371" cy="2376264"/>
          </a:xfrm>
          <a:prstGeom prst="diamond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>
            <a:normAutofit lnSpcReduction="10000"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7200" b="0" i="0" u="none" strike="noStrike" kern="0" cap="none" spc="0" normalizeH="0" baseline="0" noProof="1">
              <a:ln>
                <a:noFill/>
              </a:ln>
              <a:solidFill>
                <a:srgbClr val="FBFBFB"/>
              </a:solidFill>
              <a:effectLst/>
              <a:uLnTx/>
              <a:uFillTx/>
              <a:latin typeface="Arial"/>
              <a:ea typeface="黑体"/>
              <a:cs typeface="+mn-cs"/>
            </a:endParaRPr>
          </a:p>
        </p:txBody>
      </p:sp>
      <p:sp>
        <p:nvSpPr>
          <p:cNvPr id="18" name="标题 6"/>
          <p:cNvSpPr txBox="1">
            <a:spLocks noChangeArrowheads="1"/>
          </p:cNvSpPr>
          <p:nvPr userDrawn="1"/>
        </p:nvSpPr>
        <p:spPr bwMode="auto">
          <a:xfrm>
            <a:off x="4439816" y="3140968"/>
            <a:ext cx="4392488" cy="72008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/>
                </a:solidFill>
                <a:latin typeface="Arial" pitchFamily="34" charset="0"/>
                <a:ea typeface="黑体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/>
                </a:solidFill>
                <a:latin typeface="Arial" pitchFamily="34" charset="0"/>
                <a:ea typeface="黑体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/>
                </a:solidFill>
                <a:latin typeface="Arial" pitchFamily="34" charset="0"/>
                <a:ea typeface="黑体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/>
                </a:solidFill>
                <a:latin typeface="Arial" pitchFamily="34" charset="0"/>
                <a:ea typeface="黑体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/>
                </a:solidFill>
                <a:latin typeface="Arial" pitchFamily="34" charset="0"/>
                <a:ea typeface="黑体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/>
                </a:solidFill>
                <a:latin typeface="Arial" pitchFamily="34" charset="0"/>
                <a:ea typeface="黑体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/>
                </a:solidFill>
                <a:latin typeface="Arial" pitchFamily="34" charset="0"/>
                <a:ea typeface="黑体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/>
                </a:solidFill>
                <a:latin typeface="Arial" pitchFamily="34" charset="0"/>
                <a:ea typeface="黑体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黑体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4526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17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页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 userDrawn="1"/>
        </p:nvGrpSpPr>
        <p:grpSpPr>
          <a:xfrm>
            <a:off x="191344" y="6093296"/>
            <a:ext cx="12000655" cy="576064"/>
            <a:chOff x="360453" y="504106"/>
            <a:chExt cx="11412024" cy="576064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720477" y="504106"/>
              <a:ext cx="0" cy="576064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576461" y="504106"/>
              <a:ext cx="0" cy="576064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432445" y="504106"/>
              <a:ext cx="0" cy="576064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360453" y="1080170"/>
              <a:ext cx="1440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504469" y="504106"/>
              <a:ext cx="1440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720477" y="1080170"/>
              <a:ext cx="110520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7395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17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内容页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052768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17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内容页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57635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17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49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8"/>
          <p:cNvSpPr txBox="1"/>
          <p:nvPr/>
        </p:nvSpPr>
        <p:spPr>
          <a:xfrm>
            <a:off x="8149549" y="5949280"/>
            <a:ext cx="2124236" cy="461542"/>
          </a:xfrm>
          <a:prstGeom prst="rect">
            <a:avLst/>
          </a:prstGeom>
          <a:noFill/>
        </p:spPr>
        <p:txBody>
          <a:bodyPr wrap="square" lIns="91326" tIns="45659" rIns="91326" bIns="45659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2016</a:t>
            </a: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endParaRPr lang="zh-CN" altLang="en-US" sz="2400" dirty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矩形 4"/>
          <p:cNvSpPr/>
          <p:nvPr/>
        </p:nvSpPr>
        <p:spPr>
          <a:xfrm>
            <a:off x="5447928" y="1772816"/>
            <a:ext cx="6023992" cy="1874204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275" endPos="40000" dist="101600" dir="5400000" sy="-100000" algn="bl" rotWithShape="0"/>
          </a:effectLst>
        </p:spPr>
        <p:txBody>
          <a:bodyPr vert="horz" rtlCol="0" anchor="ctr"/>
          <a:lstStyle/>
          <a:p>
            <a:pPr algn="r" defTabSz="1027389">
              <a:lnSpc>
                <a:spcPct val="150000"/>
              </a:lnSpc>
            </a:pPr>
            <a:r>
              <a:rPr lang="en-US" altLang="zh-CN" sz="4000" kern="0" dirty="0" smtClean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**</a:t>
            </a:r>
            <a:r>
              <a:rPr lang="zh-CN" altLang="en-US" sz="4000" kern="0" dirty="0" smtClean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</a:t>
            </a:r>
            <a:endParaRPr lang="en-US" altLang="zh-CN" sz="4000" kern="0" dirty="0" smtClean="0">
              <a:solidFill>
                <a:srgbClr val="0071C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r" defTabSz="1027389">
              <a:lnSpc>
                <a:spcPct val="150000"/>
              </a:lnSpc>
            </a:pPr>
            <a:r>
              <a:rPr lang="en-US" altLang="zh-CN" sz="4000" kern="0" dirty="0" smtClean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4000" kern="0" dirty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版本科培养</a:t>
            </a:r>
            <a:r>
              <a:rPr lang="zh-CN" altLang="en-US" sz="4000" kern="0" dirty="0" smtClean="0">
                <a:solidFill>
                  <a:srgbClr val="0071C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方案</a:t>
            </a:r>
            <a:endParaRPr lang="en-US" altLang="zh-CN" sz="4000" kern="0" dirty="0">
              <a:solidFill>
                <a:srgbClr val="0071C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2"/>
          <a:srcRect l="9571" t="5672" r="12846" b="12179"/>
          <a:stretch/>
        </p:blipFill>
        <p:spPr>
          <a:xfrm>
            <a:off x="191344" y="260648"/>
            <a:ext cx="720080" cy="722426"/>
          </a:xfrm>
          <a:prstGeom prst="ellipse">
            <a:avLst/>
          </a:prstGeom>
          <a:ln>
            <a:noFill/>
          </a:ln>
          <a:effectLst>
            <a:softEdge rad="25400"/>
          </a:effectLst>
        </p:spPr>
      </p:pic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6763395" y="5157192"/>
            <a:ext cx="4896544" cy="507906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zh-CN" altLang="en-US" sz="2800" b="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汇报人    </a:t>
            </a:r>
            <a:r>
              <a:rPr lang="en-US" altLang="zh-CN" sz="2800" b="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******</a:t>
            </a:r>
            <a:endParaRPr lang="zh-CN" altLang="en-US" sz="2800" b="0" dirty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5070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2"/>
          <p:cNvSpPr>
            <a:spLocks noGrp="1"/>
          </p:cNvSpPr>
          <p:nvPr>
            <p:ph type="body" sz="quarter" idx="4294967295"/>
          </p:nvPr>
        </p:nvSpPr>
        <p:spPr>
          <a:xfrm>
            <a:off x="848300" y="147736"/>
            <a:ext cx="5319708" cy="49682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zh-CN" altLang="en-US" sz="3200" dirty="0" smtClean="0">
                <a:solidFill>
                  <a:schemeClr val="tx1"/>
                </a:solidFill>
              </a:rPr>
              <a:t>三</a:t>
            </a:r>
            <a:r>
              <a:rPr lang="zh-CN" altLang="en-US" sz="3200" dirty="0" smtClean="0"/>
              <a:t>、</a:t>
            </a:r>
            <a:r>
              <a:rPr lang="zh-CN" altLang="en-US" sz="3200" dirty="0"/>
              <a:t>学分、学时设置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12378" y="757472"/>
            <a:ext cx="60116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516418" y="181408"/>
            <a:ext cx="0" cy="7920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内容占位符 6"/>
              <p:cNvSpPr txBox="1">
                <a:spLocks/>
              </p:cNvSpPr>
              <p:nvPr/>
            </p:nvSpPr>
            <p:spPr>
              <a:xfrm>
                <a:off x="515380" y="1219952"/>
                <a:ext cx="11305256" cy="5161375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50000"/>
                  </a:lnSpc>
                  <a:buNone/>
                </a:pPr>
                <a:r>
                  <a:rPr lang="zh-CN" altLang="en-US" sz="2400" dirty="0" smtClean="0">
                    <a:solidFill>
                      <a:srgbClr val="03080D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说明：</a:t>
                </a:r>
                <a:endParaRPr lang="en-US" altLang="zh-CN" sz="2400" dirty="0" smtClean="0">
                  <a:solidFill>
                    <a:srgbClr val="03080D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indent="-32400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zh-CN" altLang="en-US" sz="2400" b="1" dirty="0">
                    <a:solidFill>
                      <a:srgbClr val="03080D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理论教学总学时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3080D"/>
                        </a:solidFill>
                        <a:latin typeface="Cambria Math" panose="02040503050406030204" pitchFamily="18" charset="0"/>
                        <a:ea typeface="黑体" panose="02010609060101010101" pitchFamily="49" charset="-122"/>
                      </a:rPr>
                      <m:t>=</m:t>
                    </m:r>
                    <m:r>
                      <a:rPr lang="zh-CN" altLang="en-US" sz="2400" i="1">
                        <a:solidFill>
                          <a:srgbClr val="03080D"/>
                        </a:solidFill>
                        <a:latin typeface="Cambria Math" panose="02040503050406030204" pitchFamily="18" charset="0"/>
                        <a:ea typeface="黑体" panose="02010609060101010101" pitchFamily="49" charset="-122"/>
                      </a:rPr>
                      <m:t>理论课</m:t>
                    </m:r>
                    <m:r>
                      <a:rPr lang="zh-CN" altLang="en-US" sz="2400" i="1" smtClean="0">
                        <a:solidFill>
                          <a:srgbClr val="03080D"/>
                        </a:solidFill>
                        <a:latin typeface="Cambria Math" panose="02040503050406030204" pitchFamily="18" charset="0"/>
                        <a:ea typeface="黑体" panose="02010609060101010101" pitchFamily="49" charset="-122"/>
                      </a:rPr>
                      <m:t>总学时</m:t>
                    </m:r>
                    <m:d>
                      <m:dPr>
                        <m:begChr m:val="（"/>
                        <m:endChr m:val="）"/>
                        <m:ctrlPr>
                          <a:rPr lang="zh-CN" altLang="en-US" sz="2400" i="1" smtClean="0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</m:ctrlPr>
                      </m:dPr>
                      <m:e>
                        <m:r>
                          <a:rPr lang="zh-CN" altLang="en-US" sz="2400" i="1" smtClean="0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含</m:t>
                        </m:r>
                        <m:r>
                          <a:rPr lang="zh-CN" altLang="en-US" sz="2400" i="1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课内实验、上机、实践学时</m:t>
                        </m:r>
                      </m:e>
                    </m:d>
                    <m:r>
                      <a:rPr lang="en-US" altLang="zh-CN" sz="2400" b="0" i="1" smtClean="0">
                        <a:solidFill>
                          <a:srgbClr val="03080D"/>
                        </a:solidFill>
                        <a:latin typeface="Cambria Math" panose="02040503050406030204" pitchFamily="18" charset="0"/>
                        <a:ea typeface="黑体" panose="02010609060101010101" pitchFamily="49" charset="-122"/>
                      </a:rPr>
                      <m:t>+</m:t>
                    </m:r>
                    <m:r>
                      <a:rPr lang="zh-CN" altLang="en-US" sz="2400" i="1">
                        <a:solidFill>
                          <a:srgbClr val="03080D"/>
                        </a:solidFill>
                        <a:latin typeface="Cambria Math" panose="02040503050406030204" pitchFamily="18" charset="0"/>
                        <a:ea typeface="黑体" panose="02010609060101010101" pitchFamily="49" charset="-122"/>
                      </a:rPr>
                      <m:t>选修</m:t>
                    </m:r>
                    <m:r>
                      <a:rPr lang="zh-CN" altLang="en-US" sz="2400" i="1" smtClean="0">
                        <a:solidFill>
                          <a:srgbClr val="03080D"/>
                        </a:solidFill>
                        <a:latin typeface="Cambria Math" panose="02040503050406030204" pitchFamily="18" charset="0"/>
                        <a:ea typeface="黑体" panose="02010609060101010101" pitchFamily="49" charset="-122"/>
                      </a:rPr>
                      <m:t>学分</m:t>
                    </m:r>
                    <m:r>
                      <a:rPr lang="en-US" altLang="zh-CN" sz="2400" i="1">
                        <a:solidFill>
                          <a:srgbClr val="03080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2400" b="0" i="1" smtClean="0">
                        <a:solidFill>
                          <a:srgbClr val="03080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16</m:t>
                    </m:r>
                  </m:oMath>
                </a14:m>
                <a:endParaRPr lang="en-US" altLang="zh-CN" sz="2400" b="1" dirty="0" smtClean="0">
                  <a:solidFill>
                    <a:srgbClr val="03080D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indent="-32400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zh-CN" altLang="en-US" sz="2400" b="1" dirty="0" smtClean="0">
                    <a:solidFill>
                      <a:srgbClr val="03080D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选修</a:t>
                </a:r>
                <a:r>
                  <a:rPr lang="zh-CN" altLang="en-US" sz="2400" b="1" dirty="0">
                    <a:solidFill>
                      <a:srgbClr val="03080D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学分</a:t>
                </a:r>
                <a:r>
                  <a:rPr lang="zh-CN" altLang="en-US" sz="2400" b="1" dirty="0" smtClean="0">
                    <a:solidFill>
                      <a:srgbClr val="03080D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比例</a:t>
                </a:r>
                <a14:m>
                  <m:oMath xmlns:m="http://schemas.openxmlformats.org/officeDocument/2006/math">
                    <m:r>
                      <a:rPr lang="en-US" altLang="zh-CN" sz="2400" i="1" smtClean="0">
                        <a:solidFill>
                          <a:srgbClr val="03080D"/>
                        </a:solidFill>
                        <a:latin typeface="Cambria Math" panose="02040503050406030204" pitchFamily="18" charset="0"/>
                        <a:ea typeface="黑体" panose="02010609060101010101" pitchFamily="49" charset="-122"/>
                      </a:rPr>
                      <m:t>=</m:t>
                    </m:r>
                    <m:f>
                      <m:fPr>
                        <m:ctrlPr>
                          <a:rPr lang="en-US" altLang="zh-CN" sz="2400" i="1" smtClean="0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</m:ctrlPr>
                      </m:fPr>
                      <m:num>
                        <m:r>
                          <a:rPr lang="zh-CN" altLang="en-US" sz="2400" i="1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限选</m:t>
                        </m:r>
                        <m:r>
                          <a:rPr lang="zh-CN" altLang="en-US" sz="2400" i="1" smtClean="0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学分</m:t>
                        </m:r>
                        <m:r>
                          <a:rPr lang="en-US" altLang="zh-CN" sz="2400" i="1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+</m:t>
                        </m:r>
                        <m:r>
                          <a:rPr lang="zh-CN" altLang="en-US" sz="2400" i="1" smtClean="0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通识教育选修</m:t>
                        </m:r>
                        <m:r>
                          <a:rPr lang="zh-CN" altLang="en-US" sz="2400" i="1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学分</m:t>
                        </m:r>
                      </m:num>
                      <m:den>
                        <m:r>
                          <a:rPr lang="zh-CN" altLang="en-US" sz="2400" i="1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总学分</m:t>
                        </m:r>
                      </m:den>
                    </m:f>
                    <m:r>
                      <a:rPr lang="en-US" altLang="zh-CN" sz="2400" i="1">
                        <a:solidFill>
                          <a:srgbClr val="03080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×100%</m:t>
                    </m:r>
                  </m:oMath>
                </a14:m>
                <a:endParaRPr lang="en-US" altLang="zh-CN" sz="2400" dirty="0" smtClean="0">
                  <a:solidFill>
                    <a:srgbClr val="03080D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indent="-32400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zh-CN" altLang="en-US" sz="2400" b="1" dirty="0">
                    <a:solidFill>
                      <a:srgbClr val="03080D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总</a:t>
                </a:r>
                <a:r>
                  <a:rPr lang="zh-CN" altLang="en-US" sz="2400" b="1" dirty="0" smtClean="0">
                    <a:solidFill>
                      <a:srgbClr val="03080D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实践学分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03080D"/>
                        </a:solidFill>
                        <a:latin typeface="Cambria Math" panose="02040503050406030204" pitchFamily="18" charset="0"/>
                        <a:ea typeface="黑体" panose="02010609060101010101" pitchFamily="49" charset="-122"/>
                      </a:rPr>
                      <m:t>=</m:t>
                    </m:r>
                    <m:r>
                      <a:rPr lang="zh-CN" altLang="en-US" sz="2400" i="1">
                        <a:solidFill>
                          <a:srgbClr val="03080D"/>
                        </a:solidFill>
                        <a:latin typeface="Cambria Math" panose="02040503050406030204" pitchFamily="18" charset="0"/>
                        <a:ea typeface="黑体" panose="02010609060101010101" pitchFamily="49" charset="-122"/>
                      </a:rPr>
                      <m:t>独立设课的实验、上机、实践学分</m:t>
                    </m:r>
                    <m:r>
                      <a:rPr lang="en-US" altLang="zh-CN" sz="2400" i="1">
                        <a:solidFill>
                          <a:srgbClr val="03080D"/>
                        </a:solidFill>
                        <a:latin typeface="Cambria Math" panose="02040503050406030204" pitchFamily="18" charset="0"/>
                        <a:ea typeface="黑体" panose="02010609060101010101" pitchFamily="49" charset="-122"/>
                      </a:rPr>
                      <m:t>+</m:t>
                    </m:r>
                    <m:f>
                      <m:fPr>
                        <m:ctrlPr>
                          <a:rPr lang="en-US" altLang="zh-CN" sz="2400" i="1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</m:ctrlPr>
                      </m:fPr>
                      <m:num>
                        <m:r>
                          <a:rPr lang="zh-CN" altLang="en-US" sz="2400" i="1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课内实验、上机、实践学时</m:t>
                        </m:r>
                      </m:num>
                      <m:den>
                        <m:r>
                          <a:rPr lang="en-US" altLang="zh-CN" sz="2400" i="1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16</m:t>
                        </m:r>
                      </m:den>
                    </m:f>
                  </m:oMath>
                </a14:m>
                <a:endParaRPr lang="en-US" altLang="zh-CN" sz="2400" dirty="0" smtClean="0">
                  <a:solidFill>
                    <a:srgbClr val="03080D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  <a:p>
                <a:pPr indent="-324000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zh-CN" altLang="en-US" sz="2400" b="1" dirty="0">
                    <a:solidFill>
                      <a:srgbClr val="03080D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实践学分</a:t>
                </a:r>
                <a:r>
                  <a:rPr lang="zh-CN" altLang="en-US" sz="2400" b="1" dirty="0" smtClean="0">
                    <a:solidFill>
                      <a:srgbClr val="03080D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比例</a:t>
                </a:r>
                <a14:m>
                  <m:oMath xmlns:m="http://schemas.openxmlformats.org/officeDocument/2006/math">
                    <m:r>
                      <a:rPr lang="en-US" altLang="zh-CN" sz="2400" i="1" dirty="0">
                        <a:solidFill>
                          <a:srgbClr val="03080D"/>
                        </a:solidFill>
                        <a:latin typeface="Cambria Math" panose="02040503050406030204" pitchFamily="18" charset="0"/>
                        <a:ea typeface="黑体" panose="02010609060101010101" pitchFamily="49" charset="-122"/>
                      </a:rPr>
                      <m:t>=</m:t>
                    </m:r>
                    <m:f>
                      <m:fPr>
                        <m:ctrlPr>
                          <a:rPr lang="en-US" altLang="zh-CN" sz="2400" i="1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</m:ctrlPr>
                      </m:fPr>
                      <m:num>
                        <m:r>
                          <a:rPr lang="zh-CN" altLang="en-US" sz="2400" i="1" smtClean="0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总</m:t>
                        </m:r>
                        <m:r>
                          <a:rPr lang="zh-CN" altLang="en-US" sz="2400" i="1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实践学分</m:t>
                        </m:r>
                      </m:num>
                      <m:den>
                        <m:r>
                          <a:rPr lang="zh-CN" altLang="en-US" sz="2400" i="1" smtClean="0">
                            <a:solidFill>
                              <a:srgbClr val="03080D"/>
                            </a:solidFill>
                            <a:latin typeface="Cambria Math" panose="02040503050406030204" pitchFamily="18" charset="0"/>
                            <a:ea typeface="黑体" panose="02010609060101010101" pitchFamily="49" charset="-122"/>
                          </a:rPr>
                          <m:t>总学分</m:t>
                        </m:r>
                      </m:den>
                    </m:f>
                    <m:r>
                      <a:rPr lang="en-US" altLang="zh-CN" sz="2400" i="1">
                        <a:solidFill>
                          <a:srgbClr val="03080D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×100%</m:t>
                    </m:r>
                  </m:oMath>
                </a14:m>
                <a:endParaRPr lang="en-US" altLang="zh-CN" sz="2400" dirty="0" smtClean="0">
                  <a:solidFill>
                    <a:srgbClr val="03080D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8" name="内容占位符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380" y="1219952"/>
                <a:ext cx="11305256" cy="5161375"/>
              </a:xfrm>
              <a:prstGeom prst="rect">
                <a:avLst/>
              </a:prstGeom>
              <a:blipFill>
                <a:blip r:embed="rId2"/>
                <a:stretch>
                  <a:fillRect l="-8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12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2"/>
          <p:cNvSpPr>
            <a:spLocks noGrp="1"/>
          </p:cNvSpPr>
          <p:nvPr>
            <p:ph type="body" sz="quarter" idx="4294967295"/>
          </p:nvPr>
        </p:nvSpPr>
        <p:spPr>
          <a:xfrm>
            <a:off x="848300" y="147736"/>
            <a:ext cx="5319708" cy="49682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zh-CN" altLang="en-US" sz="3200" dirty="0" smtClean="0">
                <a:solidFill>
                  <a:schemeClr val="tx1"/>
                </a:solidFill>
              </a:rPr>
              <a:t>三</a:t>
            </a:r>
            <a:r>
              <a:rPr lang="zh-CN" altLang="en-US" sz="3200" dirty="0" smtClean="0"/>
              <a:t>、</a:t>
            </a:r>
            <a:r>
              <a:rPr lang="zh-CN" altLang="en-US" sz="3200" dirty="0"/>
              <a:t>学分、学时设置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12378" y="757472"/>
            <a:ext cx="60116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516418" y="181408"/>
            <a:ext cx="0" cy="7920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857041"/>
              </p:ext>
            </p:extLst>
          </p:nvPr>
        </p:nvGraphicFramePr>
        <p:xfrm>
          <a:off x="1307470" y="2708920"/>
          <a:ext cx="9433043" cy="2232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1847">
                  <a:extLst>
                    <a:ext uri="{9D8B030D-6E8A-4147-A177-3AD203B41FA5}">
                      <a16:colId xmlns:a16="http://schemas.microsoft.com/office/drawing/2014/main" val="3228753117"/>
                    </a:ext>
                  </a:extLst>
                </a:gridCol>
                <a:gridCol w="682836">
                  <a:extLst>
                    <a:ext uri="{9D8B030D-6E8A-4147-A177-3AD203B41FA5}">
                      <a16:colId xmlns:a16="http://schemas.microsoft.com/office/drawing/2014/main" val="3950567284"/>
                    </a:ext>
                  </a:extLst>
                </a:gridCol>
                <a:gridCol w="682836">
                  <a:extLst>
                    <a:ext uri="{9D8B030D-6E8A-4147-A177-3AD203B41FA5}">
                      <a16:colId xmlns:a16="http://schemas.microsoft.com/office/drawing/2014/main" val="559553946"/>
                    </a:ext>
                  </a:extLst>
                </a:gridCol>
                <a:gridCol w="682836">
                  <a:extLst>
                    <a:ext uri="{9D8B030D-6E8A-4147-A177-3AD203B41FA5}">
                      <a16:colId xmlns:a16="http://schemas.microsoft.com/office/drawing/2014/main" val="302697022"/>
                    </a:ext>
                  </a:extLst>
                </a:gridCol>
                <a:gridCol w="682836">
                  <a:extLst>
                    <a:ext uri="{9D8B030D-6E8A-4147-A177-3AD203B41FA5}">
                      <a16:colId xmlns:a16="http://schemas.microsoft.com/office/drawing/2014/main" val="3591608578"/>
                    </a:ext>
                  </a:extLst>
                </a:gridCol>
                <a:gridCol w="682836">
                  <a:extLst>
                    <a:ext uri="{9D8B030D-6E8A-4147-A177-3AD203B41FA5}">
                      <a16:colId xmlns:a16="http://schemas.microsoft.com/office/drawing/2014/main" val="2632839626"/>
                    </a:ext>
                  </a:extLst>
                </a:gridCol>
                <a:gridCol w="682836">
                  <a:extLst>
                    <a:ext uri="{9D8B030D-6E8A-4147-A177-3AD203B41FA5}">
                      <a16:colId xmlns:a16="http://schemas.microsoft.com/office/drawing/2014/main" val="277046557"/>
                    </a:ext>
                  </a:extLst>
                </a:gridCol>
                <a:gridCol w="682836">
                  <a:extLst>
                    <a:ext uri="{9D8B030D-6E8A-4147-A177-3AD203B41FA5}">
                      <a16:colId xmlns:a16="http://schemas.microsoft.com/office/drawing/2014/main" val="2742351669"/>
                    </a:ext>
                  </a:extLst>
                </a:gridCol>
                <a:gridCol w="682836">
                  <a:extLst>
                    <a:ext uri="{9D8B030D-6E8A-4147-A177-3AD203B41FA5}">
                      <a16:colId xmlns:a16="http://schemas.microsoft.com/office/drawing/2014/main" val="1404725051"/>
                    </a:ext>
                  </a:extLst>
                </a:gridCol>
                <a:gridCol w="682836">
                  <a:extLst>
                    <a:ext uri="{9D8B030D-6E8A-4147-A177-3AD203B41FA5}">
                      <a16:colId xmlns:a16="http://schemas.microsoft.com/office/drawing/2014/main" val="1746473421"/>
                    </a:ext>
                  </a:extLst>
                </a:gridCol>
                <a:gridCol w="682836">
                  <a:extLst>
                    <a:ext uri="{9D8B030D-6E8A-4147-A177-3AD203B41FA5}">
                      <a16:colId xmlns:a16="http://schemas.microsoft.com/office/drawing/2014/main" val="3749012185"/>
                    </a:ext>
                  </a:extLst>
                </a:gridCol>
                <a:gridCol w="682836">
                  <a:extLst>
                    <a:ext uri="{9D8B030D-6E8A-4147-A177-3AD203B41FA5}">
                      <a16:colId xmlns:a16="http://schemas.microsoft.com/office/drawing/2014/main" val="2337660539"/>
                    </a:ext>
                  </a:extLst>
                </a:gridCol>
              </a:tblGrid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学期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1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2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S1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3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4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S2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5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6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S3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7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8</a:t>
                      </a:r>
                      <a:endParaRPr lang="zh-CN" alt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6255655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必修学分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27.5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24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25.5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21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14.5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1848340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建议选修学分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4822389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合计</a:t>
                      </a:r>
                      <a:endParaRPr lang="zh-CN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27.5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24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27.5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25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20.5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18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 </a:t>
                      </a:r>
                      <a:endParaRPr lang="en-US" altLang="zh-CN" sz="2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8022298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4655840" y="1886469"/>
            <a:ext cx="29690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分学期学分</a:t>
            </a:r>
            <a:r>
              <a:rPr lang="zh-CN" altLang="en-US" sz="2400" b="1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分布示例</a:t>
            </a:r>
            <a:endParaRPr lang="en-US" altLang="zh-CN" sz="2400" b="1" dirty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1513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4294967295"/>
          </p:nvPr>
        </p:nvSpPr>
        <p:spPr>
          <a:xfrm>
            <a:off x="4655840" y="3212976"/>
            <a:ext cx="4248472" cy="648072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特色与优势</a:t>
            </a:r>
            <a:endParaRPr lang="zh-CN" altLang="en-US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35760" y="2096269"/>
            <a:ext cx="10310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endParaRPr lang="zh-CN" altLang="en-US" sz="66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3026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6"/>
          <p:cNvSpPr txBox="1">
            <a:spLocks/>
          </p:cNvSpPr>
          <p:nvPr/>
        </p:nvSpPr>
        <p:spPr>
          <a:xfrm>
            <a:off x="263352" y="2204864"/>
            <a:ext cx="11593288" cy="28787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24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培养</a:t>
            </a:r>
            <a:r>
              <a:rPr lang="zh-CN" altLang="en-US" sz="2400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方案与同</a:t>
            </a: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层次的高校</a:t>
            </a:r>
            <a:r>
              <a:rPr lang="zh-CN" altLang="en-US" sz="2400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、专业相比</a:t>
            </a: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，具有哪些特色</a:t>
            </a:r>
            <a:endParaRPr lang="en-US" altLang="zh-CN" sz="2400" dirty="0" smtClean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-324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毕业生预期在</a:t>
            </a:r>
            <a:r>
              <a:rPr lang="zh-CN" altLang="en-US" sz="2400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哪些方面具有竞争</a:t>
            </a: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优势</a:t>
            </a:r>
            <a:endParaRPr lang="en-US" altLang="zh-CN" sz="2400" dirty="0" smtClean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占位符 2"/>
          <p:cNvSpPr>
            <a:spLocks noGrp="1"/>
          </p:cNvSpPr>
          <p:nvPr>
            <p:ph type="body" sz="quarter" idx="4294967295"/>
          </p:nvPr>
        </p:nvSpPr>
        <p:spPr>
          <a:xfrm>
            <a:off x="848300" y="147736"/>
            <a:ext cx="5319708" cy="49682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zh-CN" altLang="en-US" sz="3200" dirty="0"/>
              <a:t>四</a:t>
            </a:r>
            <a:r>
              <a:rPr lang="zh-CN" altLang="en-US" sz="3200" dirty="0" smtClean="0"/>
              <a:t>、特色与优势</a:t>
            </a:r>
            <a:endParaRPr lang="zh-CN" altLang="en-US" sz="3200" dirty="0"/>
          </a:p>
        </p:txBody>
      </p:sp>
      <p:cxnSp>
        <p:nvCxnSpPr>
          <p:cNvPr id="11" name="直接连接符 10"/>
          <p:cNvCxnSpPr/>
          <p:nvPr/>
        </p:nvCxnSpPr>
        <p:spPr>
          <a:xfrm>
            <a:off x="12378" y="757472"/>
            <a:ext cx="60116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516418" y="181408"/>
            <a:ext cx="0" cy="7920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35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4294967295"/>
          </p:nvPr>
        </p:nvSpPr>
        <p:spPr>
          <a:xfrm>
            <a:off x="4007768" y="2394643"/>
            <a:ext cx="1044178" cy="100806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zh-CN" altLang="en-US" sz="4800" dirty="0" smtClean="0">
                <a:solidFill>
                  <a:schemeClr val="bg1"/>
                </a:solidFill>
              </a:rPr>
              <a:t>五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  <p:sp>
        <p:nvSpPr>
          <p:cNvPr id="5" name="文本占位符 3"/>
          <p:cNvSpPr txBox="1">
            <a:spLocks/>
          </p:cNvSpPr>
          <p:nvPr/>
        </p:nvSpPr>
        <p:spPr>
          <a:xfrm>
            <a:off x="5807968" y="3284984"/>
            <a:ext cx="2160240" cy="4968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200" dirty="0" smtClean="0">
                <a:solidFill>
                  <a:schemeClr val="bg1"/>
                </a:solidFill>
              </a:rPr>
              <a:t>配套措施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04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6"/>
          <p:cNvSpPr txBox="1">
            <a:spLocks/>
          </p:cNvSpPr>
          <p:nvPr/>
        </p:nvSpPr>
        <p:spPr>
          <a:xfrm>
            <a:off x="1343472" y="2348880"/>
            <a:ext cx="9649072" cy="28787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本专业拟在</a:t>
            </a: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教学大纲制订、</a:t>
            </a: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教学</a:t>
            </a: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资源（</a:t>
            </a: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教材等</a:t>
            </a:r>
            <a:r>
              <a:rPr lang="zh-CN" altLang="en-US" sz="2400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）建设、</a:t>
            </a: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教学方法改革、教学条件建设等方面采取的保障</a:t>
            </a: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措施。</a:t>
            </a:r>
            <a:endParaRPr lang="zh-CN" altLang="en-US" sz="2000" dirty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占位符 2"/>
          <p:cNvSpPr>
            <a:spLocks noGrp="1"/>
          </p:cNvSpPr>
          <p:nvPr>
            <p:ph type="body" sz="quarter" idx="4294967295"/>
          </p:nvPr>
        </p:nvSpPr>
        <p:spPr>
          <a:xfrm>
            <a:off x="848300" y="147736"/>
            <a:ext cx="5319708" cy="49682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zh-CN" altLang="en-US" sz="3200" dirty="0" smtClean="0"/>
              <a:t>五</a:t>
            </a:r>
            <a:r>
              <a:rPr lang="zh-CN" altLang="en-US" sz="3200" dirty="0" smtClean="0"/>
              <a:t>、配套措施</a:t>
            </a:r>
            <a:endParaRPr lang="zh-CN" altLang="en-US" sz="3200" dirty="0"/>
          </a:p>
        </p:txBody>
      </p:sp>
      <p:cxnSp>
        <p:nvCxnSpPr>
          <p:cNvPr id="11" name="直接连接符 10"/>
          <p:cNvCxnSpPr/>
          <p:nvPr/>
        </p:nvCxnSpPr>
        <p:spPr>
          <a:xfrm>
            <a:off x="12378" y="757472"/>
            <a:ext cx="60116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516418" y="181408"/>
            <a:ext cx="0" cy="7920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836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4294967295"/>
          </p:nvPr>
        </p:nvSpPr>
        <p:spPr>
          <a:xfrm>
            <a:off x="4007768" y="2394643"/>
            <a:ext cx="1044178" cy="100806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zh-CN" altLang="en-US" sz="4800" dirty="0" smtClean="0">
                <a:solidFill>
                  <a:schemeClr val="bg1"/>
                </a:solidFill>
              </a:rPr>
              <a:t>六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  <p:sp>
        <p:nvSpPr>
          <p:cNvPr id="5" name="文本占位符 3"/>
          <p:cNvSpPr txBox="1">
            <a:spLocks/>
          </p:cNvSpPr>
          <p:nvPr/>
        </p:nvSpPr>
        <p:spPr>
          <a:xfrm>
            <a:off x="5807968" y="3284984"/>
            <a:ext cx="2160240" cy="4968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200" dirty="0" smtClean="0">
                <a:solidFill>
                  <a:schemeClr val="bg1"/>
                </a:solidFill>
              </a:rPr>
              <a:t>其他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5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6"/>
          <p:cNvSpPr txBox="1">
            <a:spLocks/>
          </p:cNvSpPr>
          <p:nvPr/>
        </p:nvSpPr>
        <p:spPr>
          <a:xfrm>
            <a:off x="848300" y="2204864"/>
            <a:ext cx="11008340" cy="28787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24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其他需要说明的问题</a:t>
            </a:r>
            <a:endParaRPr lang="en-US" altLang="zh-CN" sz="2400" dirty="0" smtClean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占位符 2"/>
          <p:cNvSpPr>
            <a:spLocks noGrp="1"/>
          </p:cNvSpPr>
          <p:nvPr>
            <p:ph type="body" sz="quarter" idx="4294967295"/>
          </p:nvPr>
        </p:nvSpPr>
        <p:spPr>
          <a:xfrm>
            <a:off x="848300" y="147736"/>
            <a:ext cx="5319708" cy="49682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zh-CN" altLang="en-US" sz="3200" dirty="0" smtClean="0"/>
              <a:t>六、其他</a:t>
            </a:r>
            <a:endParaRPr lang="zh-CN" altLang="en-US" sz="3200" dirty="0"/>
          </a:p>
        </p:txBody>
      </p:sp>
      <p:cxnSp>
        <p:nvCxnSpPr>
          <p:cNvPr id="11" name="直接连接符 10"/>
          <p:cNvCxnSpPr/>
          <p:nvPr/>
        </p:nvCxnSpPr>
        <p:spPr>
          <a:xfrm>
            <a:off x="12378" y="757472"/>
            <a:ext cx="60116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516418" y="181408"/>
            <a:ext cx="0" cy="7920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83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占位符 10"/>
          <p:cNvSpPr>
            <a:spLocks noGrp="1"/>
          </p:cNvSpPr>
          <p:nvPr>
            <p:ph type="body" sz="quarter" idx="10"/>
          </p:nvPr>
        </p:nvSpPr>
        <p:spPr>
          <a:xfrm>
            <a:off x="3143672" y="2996952"/>
            <a:ext cx="7704856" cy="1224136"/>
          </a:xfrm>
        </p:spPr>
        <p:txBody>
          <a:bodyPr/>
          <a:lstStyle/>
          <a:p>
            <a:r>
              <a:rPr kumimoji="1" lang="zh-CN" altLang="en-US" sz="7200" dirty="0" smtClean="0"/>
              <a:t>谢  谢！</a:t>
            </a:r>
            <a:endParaRPr kumimoji="1" lang="zh-CN" altLang="en-US" sz="7200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/>
          <a:srcRect l="9571" t="5672" r="12846" b="12179"/>
          <a:stretch/>
        </p:blipFill>
        <p:spPr>
          <a:xfrm>
            <a:off x="191344" y="260648"/>
            <a:ext cx="720080" cy="722426"/>
          </a:xfrm>
          <a:prstGeom prst="ellipse">
            <a:avLst/>
          </a:prstGeom>
          <a:ln>
            <a:noFill/>
          </a:ln>
          <a:effectLst>
            <a:softEdge rad="25400"/>
          </a:effectLst>
        </p:spPr>
      </p:pic>
    </p:spTree>
    <p:extLst>
      <p:ext uri="{BB962C8B-B14F-4D97-AF65-F5344CB8AC3E}">
        <p14:creationId xmlns:p14="http://schemas.microsoft.com/office/powerpoint/2010/main" val="193431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sz="quarter" idx="17"/>
          </p:nvPr>
        </p:nvSpPr>
        <p:spPr>
          <a:xfrm>
            <a:off x="4871864" y="1268760"/>
            <a:ext cx="6120680" cy="503237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一、修订</a:t>
            </a:r>
            <a:r>
              <a:rPr lang="zh-CN" altLang="en-US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工作总体</a:t>
            </a:r>
            <a:r>
              <a:rPr lang="zh-CN" altLang="en-US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情况</a:t>
            </a:r>
            <a:endParaRPr lang="zh-CN" altLang="en-US" dirty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8"/>
          </p:nvPr>
        </p:nvSpPr>
        <p:spPr>
          <a:xfrm>
            <a:off x="4871864" y="2039848"/>
            <a:ext cx="5184576" cy="503237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</a:t>
            </a:r>
            <a:r>
              <a:rPr lang="zh-CN" altLang="en-US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毕业要求与课程体系</a:t>
            </a:r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9"/>
          </p:nvPr>
        </p:nvSpPr>
        <p:spPr>
          <a:xfrm>
            <a:off x="4871864" y="2809057"/>
            <a:ext cx="6120680" cy="503237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zh-CN" altLang="en-US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、学分、学时设置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20"/>
          </p:nvPr>
        </p:nvSpPr>
        <p:spPr>
          <a:xfrm>
            <a:off x="4871864" y="3562797"/>
            <a:ext cx="5976664" cy="503237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四、特色与优势</a:t>
            </a:r>
            <a:endParaRPr lang="zh-CN" altLang="en-US" dirty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21"/>
          </p:nvPr>
        </p:nvSpPr>
        <p:spPr>
          <a:xfrm>
            <a:off x="4871864" y="4339967"/>
            <a:ext cx="6336704" cy="503237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五</a:t>
            </a:r>
            <a:r>
              <a:rPr lang="zh-CN" altLang="en-US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、配套措施</a:t>
            </a:r>
            <a:endParaRPr lang="zh-CN" altLang="en-US" dirty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占位符 13"/>
          <p:cNvSpPr txBox="1">
            <a:spLocks/>
          </p:cNvSpPr>
          <p:nvPr/>
        </p:nvSpPr>
        <p:spPr>
          <a:xfrm>
            <a:off x="4871864" y="5093707"/>
            <a:ext cx="6336704" cy="50323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1" kern="1200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六、</a:t>
            </a:r>
            <a:r>
              <a:rPr lang="zh-CN" altLang="en-US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其他</a:t>
            </a:r>
            <a:endParaRPr lang="zh-CN" altLang="en-US" dirty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487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5087888" y="3216442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修订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工作总体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情况</a:t>
            </a:r>
            <a:endParaRPr lang="zh-CN" altLang="en-US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35760" y="2096269"/>
            <a:ext cx="10310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endParaRPr lang="zh-CN" altLang="en-US" sz="66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6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6"/>
          <p:cNvSpPr txBox="1">
            <a:spLocks/>
          </p:cNvSpPr>
          <p:nvPr/>
        </p:nvSpPr>
        <p:spPr>
          <a:xfrm>
            <a:off x="848300" y="1628800"/>
            <a:ext cx="11008340" cy="403244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b="1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校内外</a:t>
            </a:r>
            <a:r>
              <a:rPr lang="zh-CN" altLang="en-US" sz="2400" b="1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调研</a:t>
            </a:r>
            <a:r>
              <a:rPr lang="zh-CN" altLang="en-US" sz="2400" b="1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情况</a:t>
            </a:r>
            <a:r>
              <a:rPr lang="zh-CN" altLang="en-US" sz="2400" dirty="0">
                <a:solidFill>
                  <a:srgbClr val="03080D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（简述）</a:t>
            </a:r>
            <a:endParaRPr lang="en-US" altLang="zh-CN" sz="2400" dirty="0">
              <a:solidFill>
                <a:srgbClr val="03080D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b="1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学校原则意见落实情况</a:t>
            </a:r>
            <a:r>
              <a:rPr lang="zh-CN" altLang="en-US" sz="2400" dirty="0">
                <a:solidFill>
                  <a:srgbClr val="03080D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（落实学校</a:t>
            </a:r>
            <a:r>
              <a:rPr lang="zh-CN" altLang="en-US" sz="2400" dirty="0" smtClean="0">
                <a:solidFill>
                  <a:srgbClr val="03080D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修订文件中的指导思想、基本原则及主要改革措施的整体考虑）</a:t>
            </a:r>
            <a:endParaRPr lang="en-US" altLang="zh-CN" sz="2400" dirty="0" smtClean="0">
              <a:solidFill>
                <a:srgbClr val="03080D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b="1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本专业的培养目标</a:t>
            </a:r>
            <a:endParaRPr lang="en-US" altLang="zh-CN" sz="2400" b="1" dirty="0" smtClean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 indent="-324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培养</a:t>
            </a:r>
            <a:r>
              <a:rPr lang="zh-CN" altLang="en-US" sz="20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目标及确定依据</a:t>
            </a:r>
            <a:endParaRPr lang="en-US" altLang="zh-CN" sz="2000" dirty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 indent="-3240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人才</a:t>
            </a:r>
            <a:r>
              <a:rPr lang="zh-CN" altLang="en-US" sz="2000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培养的层次、类型和主要服务面向</a:t>
            </a:r>
            <a:r>
              <a:rPr lang="zh-CN" altLang="en-US" sz="20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等</a:t>
            </a:r>
            <a:endParaRPr lang="en-US" altLang="zh-CN" sz="2000" dirty="0" smtClean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1" indent="-3240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2000" dirty="0" smtClean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占位符 2"/>
          <p:cNvSpPr>
            <a:spLocks noGrp="1"/>
          </p:cNvSpPr>
          <p:nvPr>
            <p:ph type="body" sz="quarter" idx="4294967295"/>
          </p:nvPr>
        </p:nvSpPr>
        <p:spPr>
          <a:xfrm>
            <a:off x="848300" y="147736"/>
            <a:ext cx="4599628" cy="496824"/>
          </a:xfrm>
          <a:prstGeom prst="rect">
            <a:avLst/>
          </a:prstGeom>
        </p:spPr>
        <p:txBody>
          <a:bodyPr/>
          <a:lstStyle/>
          <a:p>
            <a:r>
              <a:rPr lang="zh-CN" altLang="en-US" sz="3200" dirty="0" smtClean="0">
                <a:solidFill>
                  <a:schemeClr val="tx1"/>
                </a:solidFill>
              </a:rPr>
              <a:t>一</a:t>
            </a:r>
            <a:r>
              <a:rPr lang="zh-CN" altLang="en-US" sz="3200" dirty="0" smtClean="0"/>
              <a:t>、</a:t>
            </a:r>
            <a:r>
              <a:rPr lang="zh-CN" altLang="en-US" sz="3200" dirty="0"/>
              <a:t>修订</a:t>
            </a:r>
            <a:r>
              <a:rPr lang="zh-CN" altLang="en-US" sz="3200" dirty="0" smtClean="0"/>
              <a:t>工作总体</a:t>
            </a:r>
            <a:r>
              <a:rPr lang="zh-CN" altLang="en-US" sz="3200" dirty="0"/>
              <a:t>情况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12378" y="757472"/>
            <a:ext cx="543555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516418" y="181408"/>
            <a:ext cx="0" cy="7920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49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4799856" y="3204265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毕业要求与课程体系</a:t>
            </a:r>
            <a:endParaRPr lang="zh-CN" altLang="en-US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35760" y="2096269"/>
            <a:ext cx="10310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endParaRPr lang="zh-CN" altLang="en-US" sz="66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516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6"/>
          <p:cNvSpPr txBox="1">
            <a:spLocks/>
          </p:cNvSpPr>
          <p:nvPr/>
        </p:nvSpPr>
        <p:spPr>
          <a:xfrm>
            <a:off x="848300" y="1280663"/>
            <a:ext cx="10972336" cy="374441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solidFill>
                  <a:srgbClr val="03080D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本部</a:t>
            </a:r>
            <a:r>
              <a:rPr lang="zh-CN" altLang="en-US" sz="2400" dirty="0" smtClean="0">
                <a:solidFill>
                  <a:srgbClr val="03080D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分应进行重点</a:t>
            </a:r>
            <a:r>
              <a:rPr lang="zh-CN" altLang="en-US" sz="2400" dirty="0">
                <a:solidFill>
                  <a:srgbClr val="03080D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汇报，至少要涵盖以下方面：</a:t>
            </a:r>
            <a:endParaRPr lang="en-US" altLang="zh-CN" sz="2400" dirty="0">
              <a:solidFill>
                <a:srgbClr val="03080D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3618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b="1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毕业要求对学校提供的通用标准进行了哪些细化</a:t>
            </a:r>
            <a:endParaRPr lang="en-US" altLang="zh-CN" sz="2400" b="1" dirty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618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b="1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毕业</a:t>
            </a:r>
            <a:r>
              <a:rPr lang="zh-CN" altLang="en-US" sz="2400" b="1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要求与培养目标的支撑关系</a:t>
            </a:r>
            <a:r>
              <a:rPr lang="zh-CN" altLang="en-US" sz="2400" dirty="0">
                <a:solidFill>
                  <a:srgbClr val="03080D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（可以参考下页表格</a:t>
            </a:r>
            <a:r>
              <a:rPr lang="zh-CN" altLang="en-US" sz="2400" dirty="0">
                <a:solidFill>
                  <a:srgbClr val="03080D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）</a:t>
            </a:r>
            <a:endParaRPr lang="en-US" altLang="zh-CN" sz="2400" dirty="0">
              <a:solidFill>
                <a:srgbClr val="03080D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3618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b="1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如何以毕业要求为指导，构建课程体系</a:t>
            </a:r>
            <a:r>
              <a:rPr lang="zh-CN" altLang="en-US" sz="2400" dirty="0">
                <a:solidFill>
                  <a:srgbClr val="03080D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（详细说明</a:t>
            </a:r>
            <a:r>
              <a:rPr lang="zh-CN" altLang="en-US" sz="2400" dirty="0" smtClean="0">
                <a:solidFill>
                  <a:srgbClr val="03080D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相对于</a:t>
            </a:r>
            <a:r>
              <a:rPr lang="en-US" altLang="zh-CN" sz="2400" dirty="0" smtClean="0">
                <a:solidFill>
                  <a:srgbClr val="03080D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2013</a:t>
            </a:r>
            <a:r>
              <a:rPr lang="zh-CN" altLang="en-US" sz="2400" dirty="0" smtClean="0">
                <a:solidFill>
                  <a:srgbClr val="03080D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版培养方案课程</a:t>
            </a:r>
            <a:r>
              <a:rPr lang="zh-CN" altLang="en-US" sz="2400" dirty="0">
                <a:solidFill>
                  <a:srgbClr val="03080D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调整情况；双语、全英语、研究性</a:t>
            </a:r>
            <a:r>
              <a:rPr lang="zh-CN" altLang="en-US" sz="2400" dirty="0" smtClean="0">
                <a:solidFill>
                  <a:srgbClr val="03080D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课程设置情况）</a:t>
            </a:r>
            <a:endParaRPr lang="en-US" altLang="zh-CN" sz="2400" dirty="0">
              <a:solidFill>
                <a:srgbClr val="03080D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 marL="3618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400" b="1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专业</a:t>
            </a:r>
            <a:r>
              <a:rPr lang="zh-CN" altLang="en-US" sz="2400" b="1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方向设置</a:t>
            </a:r>
            <a:r>
              <a:rPr lang="zh-CN" altLang="en-US" sz="2400" b="1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情况、选修指导意见</a:t>
            </a:r>
            <a:r>
              <a:rPr lang="zh-CN" altLang="en-US" sz="2400" b="1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等</a:t>
            </a:r>
            <a:endParaRPr lang="en-US" altLang="zh-CN" sz="2400" b="1" dirty="0" smtClean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61800" indent="-457200">
              <a:lnSpc>
                <a:spcPct val="150000"/>
              </a:lnSpc>
              <a:buFont typeface="+mj-lt"/>
              <a:buAutoNum type="arabicPeriod"/>
            </a:pPr>
            <a:endParaRPr lang="en-US" altLang="zh-CN" sz="2400" b="1" dirty="0" smtClean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占位符 2"/>
          <p:cNvSpPr>
            <a:spLocks noGrp="1"/>
          </p:cNvSpPr>
          <p:nvPr>
            <p:ph type="body" sz="quarter" idx="4294967295"/>
          </p:nvPr>
        </p:nvSpPr>
        <p:spPr>
          <a:xfrm>
            <a:off x="848300" y="147736"/>
            <a:ext cx="5319708" cy="49682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zh-CN" altLang="en-US" sz="3200" dirty="0" smtClean="0">
                <a:solidFill>
                  <a:schemeClr val="tx1"/>
                </a:solidFill>
              </a:rPr>
              <a:t>二</a:t>
            </a:r>
            <a:r>
              <a:rPr lang="zh-CN" altLang="en-US" sz="3200" dirty="0"/>
              <a:t>、毕业要求与课程体系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12378" y="757472"/>
            <a:ext cx="572358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516418" y="181408"/>
            <a:ext cx="0" cy="7920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3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2"/>
          <p:cNvSpPr>
            <a:spLocks noGrp="1"/>
          </p:cNvSpPr>
          <p:nvPr>
            <p:ph type="body" sz="quarter" idx="4294967295"/>
          </p:nvPr>
        </p:nvSpPr>
        <p:spPr>
          <a:xfrm>
            <a:off x="848300" y="147736"/>
            <a:ext cx="5319708" cy="49682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zh-CN" altLang="en-US" sz="3200" dirty="0" smtClean="0">
                <a:solidFill>
                  <a:schemeClr val="tx1"/>
                </a:solidFill>
              </a:rPr>
              <a:t>二</a:t>
            </a:r>
            <a:r>
              <a:rPr lang="zh-CN" altLang="en-US" sz="3200" dirty="0"/>
              <a:t>、毕业要求与课程体系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12378" y="757472"/>
            <a:ext cx="60116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516418" y="181408"/>
            <a:ext cx="0" cy="7920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842949"/>
              </p:ext>
            </p:extLst>
          </p:nvPr>
        </p:nvGraphicFramePr>
        <p:xfrm>
          <a:off x="2104007" y="1269158"/>
          <a:ext cx="8128002" cy="519176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26300507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88388960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9703011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65052542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28133274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2318794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0" dirty="0" smtClean="0"/>
                        <a:t>培养目标</a:t>
                      </a:r>
                      <a:r>
                        <a:rPr lang="en-US" altLang="zh-CN" b="0" dirty="0" smtClean="0"/>
                        <a:t>1</a:t>
                      </a:r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0" dirty="0" smtClean="0"/>
                        <a:t>培养目标</a:t>
                      </a:r>
                      <a:r>
                        <a:rPr lang="en-US" altLang="zh-CN" b="0" dirty="0" smtClean="0"/>
                        <a:t>2</a:t>
                      </a:r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0" dirty="0" smtClean="0"/>
                        <a:t>培养目标</a:t>
                      </a:r>
                      <a:r>
                        <a:rPr lang="en-US" altLang="zh-CN" b="0" dirty="0" smtClean="0"/>
                        <a:t>3</a:t>
                      </a:r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0" dirty="0" smtClean="0"/>
                        <a:t>培养目标</a:t>
                      </a:r>
                      <a:r>
                        <a:rPr lang="en-US" altLang="zh-CN" b="0" dirty="0" smtClean="0"/>
                        <a:t>4</a:t>
                      </a:r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0" dirty="0" smtClean="0"/>
                        <a:t>培养目标</a:t>
                      </a:r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402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CN" altLang="en-US" b="0" dirty="0" smtClean="0"/>
                        <a:t>毕业要求</a:t>
                      </a:r>
                      <a:r>
                        <a:rPr lang="en-US" altLang="zh-CN" b="0" dirty="0" smtClean="0"/>
                        <a:t>1</a:t>
                      </a:r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2842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0" dirty="0" smtClean="0"/>
                        <a:t>毕业要求</a:t>
                      </a:r>
                      <a:r>
                        <a:rPr lang="en-US" altLang="zh-CN" b="0" dirty="0" smtClean="0"/>
                        <a:t>2</a:t>
                      </a:r>
                      <a:endParaRPr lang="zh-CN" altLang="en-US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0498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CN" altLang="en-US" b="0" dirty="0" smtClean="0"/>
                        <a:t>毕业要求</a:t>
                      </a:r>
                      <a:r>
                        <a:rPr lang="en-US" altLang="zh-CN" b="0" dirty="0" smtClean="0"/>
                        <a:t>3</a:t>
                      </a:r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2580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CN" altLang="en-US" b="0" dirty="0" smtClean="0"/>
                        <a:t>毕业要求</a:t>
                      </a:r>
                      <a:r>
                        <a:rPr lang="en-US" altLang="zh-CN" b="0" dirty="0" smtClean="0"/>
                        <a:t>4</a:t>
                      </a:r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4719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CN" altLang="en-US" b="0" dirty="0" smtClean="0"/>
                        <a:t>毕业要求</a:t>
                      </a:r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932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CN" altLang="en-US" b="0" dirty="0" smtClean="0"/>
                        <a:t>毕业要求</a:t>
                      </a:r>
                      <a:r>
                        <a:rPr lang="en-US" altLang="zh-CN" b="0" dirty="0" smtClean="0"/>
                        <a:t>6</a:t>
                      </a:r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7934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CN" altLang="en-US" b="0" dirty="0" smtClean="0"/>
                        <a:t>毕业要求</a:t>
                      </a:r>
                      <a:r>
                        <a:rPr lang="en-US" altLang="zh-CN" b="0" dirty="0" smtClean="0"/>
                        <a:t>7</a:t>
                      </a:r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7538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CN" altLang="en-US" b="0" dirty="0" smtClean="0"/>
                        <a:t>毕业要求</a:t>
                      </a:r>
                      <a:r>
                        <a:rPr lang="en-US" altLang="zh-CN" b="0" dirty="0" smtClean="0"/>
                        <a:t>8</a:t>
                      </a:r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8514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CN" altLang="en-US" b="0" dirty="0" smtClean="0"/>
                        <a:t>毕业要求</a:t>
                      </a:r>
                      <a:r>
                        <a:rPr lang="en-US" altLang="zh-CN" b="0" dirty="0" smtClean="0"/>
                        <a:t>9</a:t>
                      </a:r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2781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CN" altLang="en-US" b="0" dirty="0" smtClean="0"/>
                        <a:t>毕业要求</a:t>
                      </a:r>
                      <a:r>
                        <a:rPr lang="en-US" altLang="zh-CN" b="0" dirty="0" smtClean="0"/>
                        <a:t>10</a:t>
                      </a:r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539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CN" altLang="en-US" b="0" dirty="0" smtClean="0"/>
                        <a:t>毕业要求</a:t>
                      </a:r>
                      <a:r>
                        <a:rPr lang="en-US" altLang="zh-CN" b="0" dirty="0" smtClean="0"/>
                        <a:t>11</a:t>
                      </a:r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823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CN" altLang="en-US" b="0" dirty="0" smtClean="0"/>
                        <a:t>毕业要求</a:t>
                      </a:r>
                      <a:r>
                        <a:rPr lang="en-US" altLang="zh-CN" b="0" dirty="0" smtClean="0"/>
                        <a:t>12</a:t>
                      </a:r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3033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CN" altLang="en-US" b="0" dirty="0" smtClean="0"/>
                        <a:t>毕业要求</a:t>
                      </a:r>
                      <a:r>
                        <a:rPr lang="en-US" altLang="zh-CN" b="0" dirty="0" smtClean="0"/>
                        <a:t>13</a:t>
                      </a:r>
                      <a:endParaRPr lang="zh-CN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b="1" dirty="0" smtClean="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√</a:t>
                      </a:r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b="1" dirty="0"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979159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2104007" y="869048"/>
            <a:ext cx="81280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毕业要求与培养目标的支撑</a:t>
            </a:r>
            <a:r>
              <a:rPr lang="zh-CN" altLang="en-US" sz="2000" b="1" dirty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关系</a:t>
            </a:r>
            <a:r>
              <a:rPr lang="zh-CN" altLang="en-US" sz="2000" b="1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示例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115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4294967295"/>
          </p:nvPr>
        </p:nvSpPr>
        <p:spPr>
          <a:xfrm>
            <a:off x="5231904" y="3212976"/>
            <a:ext cx="3384376" cy="49682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zh-CN" altLang="en-US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学分、学时设置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935760" y="2096269"/>
            <a:ext cx="103105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endParaRPr lang="zh-CN" altLang="en-US" sz="66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533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2"/>
          <p:cNvSpPr>
            <a:spLocks noGrp="1"/>
          </p:cNvSpPr>
          <p:nvPr>
            <p:ph type="body" sz="quarter" idx="4294967295"/>
          </p:nvPr>
        </p:nvSpPr>
        <p:spPr>
          <a:xfrm>
            <a:off x="848300" y="147736"/>
            <a:ext cx="5319708" cy="49682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zh-CN" altLang="en-US" sz="3200" dirty="0" smtClean="0">
                <a:solidFill>
                  <a:schemeClr val="tx1"/>
                </a:solidFill>
              </a:rPr>
              <a:t>三</a:t>
            </a:r>
            <a:r>
              <a:rPr lang="zh-CN" altLang="en-US" sz="3200" dirty="0" smtClean="0"/>
              <a:t>、</a:t>
            </a:r>
            <a:r>
              <a:rPr lang="zh-CN" altLang="en-US" sz="3200" dirty="0"/>
              <a:t>学分、学时设置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12378" y="757472"/>
            <a:ext cx="60116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516418" y="181408"/>
            <a:ext cx="0" cy="7920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033976"/>
              </p:ext>
            </p:extLst>
          </p:nvPr>
        </p:nvGraphicFramePr>
        <p:xfrm>
          <a:off x="2207568" y="1467752"/>
          <a:ext cx="7272808" cy="3679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9541">
                  <a:extLst>
                    <a:ext uri="{9D8B030D-6E8A-4147-A177-3AD203B41FA5}">
                      <a16:colId xmlns:a16="http://schemas.microsoft.com/office/drawing/2014/main" val="1798117869"/>
                    </a:ext>
                  </a:extLst>
                </a:gridCol>
                <a:gridCol w="1707689">
                  <a:extLst>
                    <a:ext uri="{9D8B030D-6E8A-4147-A177-3AD203B41FA5}">
                      <a16:colId xmlns:a16="http://schemas.microsoft.com/office/drawing/2014/main" val="596500335"/>
                    </a:ext>
                  </a:extLst>
                </a:gridCol>
                <a:gridCol w="1825578">
                  <a:extLst>
                    <a:ext uri="{9D8B030D-6E8A-4147-A177-3AD203B41FA5}">
                      <a16:colId xmlns:a16="http://schemas.microsoft.com/office/drawing/2014/main" val="3561137971"/>
                    </a:ext>
                  </a:extLst>
                </a:gridCol>
              </a:tblGrid>
              <a:tr h="73592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项目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本专业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学校要求</a:t>
                      </a:r>
                      <a:endParaRPr lang="zh-CN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882419"/>
                  </a:ext>
                </a:extLst>
              </a:tr>
              <a:tr h="73592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总学分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175</a:t>
                      </a:r>
                      <a:endParaRPr lang="zh-CN" altLang="en-US" sz="2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>
                          <a:latin typeface="+mn-ea"/>
                          <a:ea typeface="+mn-ea"/>
                        </a:rPr>
                        <a:t>≤</a:t>
                      </a:r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180</a:t>
                      </a:r>
                      <a:endParaRPr lang="zh-CN" altLang="en-US" sz="2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9632439"/>
                  </a:ext>
                </a:extLst>
              </a:tr>
              <a:tr h="73592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理论教学总学时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2250</a:t>
                      </a:r>
                      <a:endParaRPr lang="zh-CN" altLang="en-US" sz="2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dirty="0" smtClean="0">
                          <a:latin typeface="+mn-ea"/>
                          <a:ea typeface="+mn-ea"/>
                        </a:rPr>
                        <a:t>≤</a:t>
                      </a:r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2300</a:t>
                      </a:r>
                      <a:endParaRPr lang="zh-CN" altLang="en-US" sz="24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82277"/>
                  </a:ext>
                </a:extLst>
              </a:tr>
              <a:tr h="73592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选修学分比例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21%</a:t>
                      </a:r>
                      <a:endParaRPr lang="zh-CN" altLang="en-US" sz="2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20%</a:t>
                      </a:r>
                      <a:endParaRPr lang="zh-CN" altLang="en-US" sz="2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8293047"/>
                  </a:ext>
                </a:extLst>
              </a:tr>
              <a:tr h="73592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实践学分比例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27%</a:t>
                      </a:r>
                      <a:endParaRPr lang="zh-CN" altLang="en-US" sz="2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dirty="0" smtClean="0"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25%</a:t>
                      </a:r>
                      <a:endParaRPr lang="zh-CN" altLang="en-US" sz="24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6037652"/>
                  </a:ext>
                </a:extLst>
              </a:tr>
            </a:tbl>
          </a:graphicData>
        </a:graphic>
      </p:graphicFrame>
      <p:sp>
        <p:nvSpPr>
          <p:cNvPr id="9" name="内容占位符 6"/>
          <p:cNvSpPr txBox="1">
            <a:spLocks/>
          </p:cNvSpPr>
          <p:nvPr/>
        </p:nvSpPr>
        <p:spPr>
          <a:xfrm>
            <a:off x="2207568" y="5363415"/>
            <a:ext cx="7272808" cy="80189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注：请准确计算各项数据，具体说明见下页。</a:t>
            </a:r>
            <a:endParaRPr lang="en-US" altLang="zh-CN" sz="2400" dirty="0" smtClean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如果没有达到</a:t>
            </a: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学校</a:t>
            </a: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要求，必须提供</a:t>
            </a: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充分的</a:t>
            </a:r>
            <a:r>
              <a:rPr lang="zh-CN" altLang="en-US" sz="2400" dirty="0" smtClean="0">
                <a:solidFill>
                  <a:srgbClr val="03080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依据。</a:t>
            </a:r>
            <a:endParaRPr lang="en-US" altLang="zh-CN" sz="2400" b="1" dirty="0" smtClean="0">
              <a:solidFill>
                <a:srgbClr val="03080D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382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2">
      <a:dk1>
        <a:srgbClr val="20517C"/>
      </a:dk1>
      <a:lt1>
        <a:srgbClr val="FFFFFF"/>
      </a:lt1>
      <a:dk2>
        <a:srgbClr val="20517C"/>
      </a:dk2>
      <a:lt2>
        <a:srgbClr val="FFFFFF"/>
      </a:lt2>
      <a:accent1>
        <a:srgbClr val="20517C"/>
      </a:accent1>
      <a:accent2>
        <a:srgbClr val="FFFFFF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Times New Roman"/>
        <a:ea typeface="黑体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A000120150327A04KPBG</Template>
  <TotalTime>9791</TotalTime>
  <Words>578</Words>
  <Application>Microsoft Office PowerPoint</Application>
  <PresentationFormat>宽屏</PresentationFormat>
  <Paragraphs>155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0" baseType="lpstr">
      <vt:lpstr>等线</vt:lpstr>
      <vt:lpstr>仿宋</vt:lpstr>
      <vt:lpstr>黑体</vt:lpstr>
      <vt:lpstr>华文细黑</vt:lpstr>
      <vt:lpstr>宋体</vt:lpstr>
      <vt:lpstr>微软雅黑</vt:lpstr>
      <vt:lpstr>Arial</vt:lpstr>
      <vt:lpstr>Calibri</vt:lpstr>
      <vt:lpstr>Cambria Math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@小川PPT</dc:creator>
  <cp:lastModifiedBy>YIngjin Shan</cp:lastModifiedBy>
  <cp:revision>849</cp:revision>
  <cp:lastPrinted>2016-11-15T00:54:09Z</cp:lastPrinted>
  <dcterms:created xsi:type="dcterms:W3CDTF">2015-05-14T07:52:23Z</dcterms:created>
  <dcterms:modified xsi:type="dcterms:W3CDTF">2016-11-15T09:38:57Z</dcterms:modified>
</cp:coreProperties>
</file>