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8" r:id="rId4"/>
    <p:sldId id="330" r:id="rId5"/>
    <p:sldId id="331" r:id="rId6"/>
    <p:sldId id="332" r:id="rId8"/>
    <p:sldId id="288" r:id="rId9"/>
    <p:sldId id="289" r:id="rId10"/>
    <p:sldId id="333" r:id="rId11"/>
    <p:sldId id="284" r:id="rId12"/>
    <p:sldId id="291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2" r:id="rId23"/>
    <p:sldId id="303" r:id="rId24"/>
    <p:sldId id="358" r:id="rId25"/>
    <p:sldId id="360" r:id="rId26"/>
    <p:sldId id="361" r:id="rId27"/>
    <p:sldId id="363" r:id="rId28"/>
    <p:sldId id="265" r:id="rId29"/>
    <p:sldId id="355" r:id="rId30"/>
    <p:sldId id="357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12B19F"/>
    <a:srgbClr val="A4F6EC"/>
    <a:srgbClr val="27A98C"/>
    <a:srgbClr val="FF9BDC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48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3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s1635af"/>
          <p:cNvPicPr>
            <a:picLocks noChangeAspect="1"/>
          </p:cNvPicPr>
          <p:nvPr userDrawn="1"/>
        </p:nvPicPr>
        <p:blipFill>
          <a:blip r:embed="rId2"/>
          <a:srcRect l="4912" r="6204"/>
          <a:stretch>
            <a:fillRect/>
          </a:stretch>
        </p:blipFill>
        <p:spPr>
          <a:xfrm flipH="1">
            <a:off x="635" y="0"/>
            <a:ext cx="1219136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10800">
                <a:moveTo>
                  <a:pt x="0" y="0"/>
                </a:moveTo>
                <a:lnTo>
                  <a:pt x="19199" y="0"/>
                </a:lnTo>
                <a:lnTo>
                  <a:pt x="191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36.png"/><Relationship Id="rId7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tags" Target="../tags/tag8.xml"/><Relationship Id="rId4" Type="http://schemas.openxmlformats.org/officeDocument/2006/relationships/image" Target="../media/image34.png"/><Relationship Id="rId3" Type="http://schemas.openxmlformats.org/officeDocument/2006/relationships/tags" Target="../tags/tag7.xml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tags" Target="../tags/tag13.xml"/><Relationship Id="rId4" Type="http://schemas.openxmlformats.org/officeDocument/2006/relationships/image" Target="../media/image38.png"/><Relationship Id="rId3" Type="http://schemas.openxmlformats.org/officeDocument/2006/relationships/tags" Target="../tags/tag12.xml"/><Relationship Id="rId2" Type="http://schemas.openxmlformats.org/officeDocument/2006/relationships/image" Target="../media/image37.png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6" Type="http://schemas.openxmlformats.org/officeDocument/2006/relationships/tags" Target="../tags/tag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tags" Target="../tags/tag15.xml"/><Relationship Id="rId2" Type="http://schemas.openxmlformats.org/officeDocument/2006/relationships/image" Target="../media/image40.png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6.png"/><Relationship Id="rId3" Type="http://schemas.openxmlformats.org/officeDocument/2006/relationships/tags" Target="../tags/tag20.xml"/><Relationship Id="rId2" Type="http://schemas.openxmlformats.org/officeDocument/2006/relationships/image" Target="../media/image45.png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tags" Target="../tags/tag29.xml"/><Relationship Id="rId7" Type="http://schemas.openxmlformats.org/officeDocument/2006/relationships/image" Target="../media/image61.png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60.jpeg"/><Relationship Id="rId2" Type="http://schemas.openxmlformats.org/officeDocument/2006/relationships/tags" Target="../tags/tag25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tags" Target="../tags/tag30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tags" Target="../tags/tag3.xml"/><Relationship Id="rId4" Type="http://schemas.openxmlformats.org/officeDocument/2006/relationships/image" Target="../media/image24.png"/><Relationship Id="rId3" Type="http://schemas.openxmlformats.org/officeDocument/2006/relationships/tags" Target="../tags/tag2.xml"/><Relationship Id="rId2" Type="http://schemas.openxmlformats.org/officeDocument/2006/relationships/image" Target="../media/image23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5.xml"/><Relationship Id="rId2" Type="http://schemas.openxmlformats.org/officeDocument/2006/relationships/image" Target="../media/image27.png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1635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rgbClr val="12B19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1882140"/>
            <a:ext cx="2001520" cy="373443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675" y="1883410"/>
            <a:ext cx="2200275" cy="1485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7785" y="3369310"/>
            <a:ext cx="1964690" cy="30473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37150" y="1372235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5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年春夏学期的问答建议回复202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81605" y="1579245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536825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" y="1518920"/>
            <a:ext cx="2310130" cy="45573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853" y="117694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每次见面课回放可能由一个或是多个视频组成，需要完成全部视频观看才能获得本次见面课的全部分数。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0" y="1348740"/>
            <a:ext cx="2315210" cy="456882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补考注意事项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总成绩发布后，若学生总成绩小于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分，且学校设置为允许补考的前提下，系统会自动发布补考试卷。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365" y="1557020"/>
            <a:ext cx="2133600" cy="4143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40" y="1319530"/>
            <a:ext cx="2275840" cy="445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7100" y="1736725"/>
            <a:ext cx="6374130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1737995" y="156835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6" y="1986392"/>
            <a:ext cx="3005871" cy="381467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矩形 7"/>
          <p:cNvSpPr/>
          <p:nvPr/>
        </p:nvSpPr>
        <p:spPr>
          <a:xfrm>
            <a:off x="1663416" y="1986153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93035"/>
            <a:ext cx="7325360" cy="28244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2B19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0657" y="1295252"/>
            <a:ext cx="865314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登录后会弹出所导入课程的选课列表，学生点击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【确认课程】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即完成了登录。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165" y="119380"/>
            <a:ext cx="10530840" cy="1325880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" y="1721485"/>
            <a:ext cx="5772150" cy="435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1565" y="551815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问答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初始问题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贴心的智能追问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回答得不好？重答！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对回答进行评价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0" y="1598930"/>
            <a:ext cx="47529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375" y="16725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陪练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6691630" cy="447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2869565"/>
            <a:ext cx="8296275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3265" y="672465"/>
            <a:ext cx="698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作业辅导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入口：学生端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作业考试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已上交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334770"/>
            <a:ext cx="10408285" cy="53835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2550" y="795020"/>
            <a:ext cx="6981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督促：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会根据学习进度、课堂出勤、作业提交和考试时间等方面，自动进行提醒和督促，同学们再也不怕错过重要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deadline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啦！</a:t>
            </a:r>
            <a:endParaRPr lang="zh-CN" altLang="en-US" sz="2400" dirty="0">
              <a:solidFill>
                <a:srgbClr val="09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-2147482597" descr="abfe84bfecb55f6b6749db9255c9e3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383" y="2363262"/>
            <a:ext cx="5832648" cy="405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4180" y="1169035"/>
            <a:ext cx="11343640" cy="549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总成绩发布后，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若学生总成绩小于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分，且学校设置为允许补考的前提下，系统会自动发布补考试卷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，点击学习页面目录上方的【作业考试】可查看补考试卷。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补考只看补考试卷的成绩，不再综合平时成绩、章测试、见面课部分的占比成绩。补考成绩大于等于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分；补考成绩小于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次成绩的高分。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5" name="Straight Connector 54"/>
          <p:cNvCxnSpPr/>
          <p:nvPr>
            <p:custDataLst>
              <p:tags r:id="rId5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6525" y="2994660"/>
            <a:ext cx="2748280" cy="2008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5014595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225" y="2891155"/>
            <a:ext cx="1953895" cy="3346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120" y="2891155"/>
            <a:ext cx="1812925" cy="33464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3B4B7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975" y="1163320"/>
            <a:ext cx="10814685" cy="1456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zh-CN" altLang="en-US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@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（首字母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为大写。如：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Zhihuishu@220908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。如学号不足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位，则为全部学号），验证姓名最后一个字、绑定手机号后，会弹出课程确认的界面，点击确认即可（如弹出姓名与本人姓名不一致请及时反馈老师或联系在线客服反馈。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（注意：首次登录请务必选择学号登录）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APP登录界面 - 学号登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0" y="2783840"/>
            <a:ext cx="1565910" cy="3394075"/>
          </a:xfrm>
          <a:prstGeom prst="rect">
            <a:avLst/>
          </a:prstGeom>
        </p:spPr>
      </p:pic>
      <p:pic>
        <p:nvPicPr>
          <p:cNvPr id="4" name="图片 3" descr="APP学号登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410" y="2783840"/>
            <a:ext cx="1577975" cy="3421380"/>
          </a:xfrm>
          <a:prstGeom prst="rect">
            <a:avLst/>
          </a:prstGeom>
        </p:spPr>
      </p:pic>
      <p:pic>
        <p:nvPicPr>
          <p:cNvPr id="6" name="图片 5" descr="APP真实姓名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35" y="2783840"/>
            <a:ext cx="1657985" cy="3594100"/>
          </a:xfrm>
          <a:prstGeom prst="rect">
            <a:avLst/>
          </a:prstGeom>
        </p:spPr>
      </p:pic>
      <p:pic>
        <p:nvPicPr>
          <p:cNvPr id="21" name="图片 20" descr="APP绑定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520" y="2783840"/>
            <a:ext cx="1659890" cy="3600450"/>
          </a:xfrm>
          <a:prstGeom prst="rect">
            <a:avLst/>
          </a:prstGeom>
        </p:spPr>
      </p:pic>
      <p:pic>
        <p:nvPicPr>
          <p:cNvPr id="22" name="图片 21" descr="APP课程确认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495" y="2620010"/>
            <a:ext cx="1753870" cy="3801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727" y="1328555"/>
            <a:ext cx="1081454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  <a:buClrTx/>
              <a:buSzTx/>
              <a:buFontTx/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新生—手机号已注册未认证的同学</a:t>
            </a:r>
            <a:endParaRPr lang="zh-CN" altLang="en-US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如果新生在学号登录前已先用手机号注册了一个账户，再用学号登录绑定手机号时，系统会提示手机号被占用，则为被自己的手机号账号占用。此时，只需用手机号注册的账户先登录，再进行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身份认证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，即可看到弹出的课程。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APP登录界面 - 手机号登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865" y="2606675"/>
            <a:ext cx="1762760" cy="3821430"/>
          </a:xfrm>
          <a:prstGeom prst="rect">
            <a:avLst/>
          </a:prstGeom>
        </p:spPr>
      </p:pic>
      <p:pic>
        <p:nvPicPr>
          <p:cNvPr id="6" name="图片 5" descr="APP手机号登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5" y="2647315"/>
            <a:ext cx="1745615" cy="3794125"/>
          </a:xfrm>
          <a:prstGeom prst="rect">
            <a:avLst/>
          </a:prstGeom>
        </p:spPr>
      </p:pic>
      <p:pic>
        <p:nvPicPr>
          <p:cNvPr id="8" name="图片 7" descr="APP在校学生身份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065" y="2587625"/>
            <a:ext cx="1753870" cy="3813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445" y="2633980"/>
            <a:ext cx="1816735" cy="37909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2620010"/>
            <a:ext cx="2012950" cy="3794125"/>
          </a:xfrm>
          <a:prstGeom prst="rect">
            <a:avLst/>
          </a:prstGeom>
        </p:spPr>
      </p:pic>
      <p:pic>
        <p:nvPicPr>
          <p:cNvPr id="22" name="图片 21" descr="APP课程确认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115" y="2620010"/>
            <a:ext cx="1753870" cy="38017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APP手机号登录 - 忘记密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635" y="2840990"/>
            <a:ext cx="1631315" cy="3545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25" y="2840990"/>
            <a:ext cx="1673860" cy="3559175"/>
          </a:xfrm>
          <a:prstGeom prst="rect">
            <a:avLst/>
          </a:prstGeom>
        </p:spPr>
      </p:pic>
      <p:pic>
        <p:nvPicPr>
          <p:cNvPr id="14" name="图片 13" descr="APP个人资料页面 - 手机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2819400"/>
            <a:ext cx="1645285" cy="3566795"/>
          </a:xfrm>
          <a:prstGeom prst="rect">
            <a:avLst/>
          </a:prstGeom>
        </p:spPr>
      </p:pic>
      <p:pic>
        <p:nvPicPr>
          <p:cNvPr id="16" name="图片 15" descr="APP更换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295" y="2819400"/>
            <a:ext cx="1663065" cy="360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0" y="2379345"/>
            <a:ext cx="1715770" cy="3648710"/>
          </a:xfrm>
          <a:prstGeom prst="rect">
            <a:avLst/>
          </a:prstGeom>
        </p:spPr>
      </p:pic>
      <p:pic>
        <p:nvPicPr>
          <p:cNvPr id="6" name="图片 5" descr="APP个人资料页面 - 修改认证信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70" y="2369185"/>
            <a:ext cx="1687195" cy="3659505"/>
          </a:xfrm>
          <a:prstGeom prst="rect">
            <a:avLst/>
          </a:prstGeom>
        </p:spPr>
      </p:pic>
      <p:pic>
        <p:nvPicPr>
          <p:cNvPr id="8" name="图片 7" descr="APP认证信息修改 - 身份验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465" y="2369185"/>
            <a:ext cx="1687830" cy="3660140"/>
          </a:xfrm>
          <a:prstGeom prst="rect">
            <a:avLst/>
          </a:prstGeom>
        </p:spPr>
      </p:pic>
      <p:pic>
        <p:nvPicPr>
          <p:cNvPr id="9" name="图片 8" descr="APP认证信息修改 - 信息修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805" y="2288540"/>
            <a:ext cx="1724660" cy="374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学习通知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【对话】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【平台通知】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" y="1590675"/>
            <a:ext cx="2171700" cy="4257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60" y="1560830"/>
            <a:ext cx="2236470" cy="44119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32397" y="2351131"/>
            <a:ext cx="5335571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智慧课程—全国共享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530" y="1262380"/>
            <a:ext cx="2480945" cy="48945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  <p:tag name="commondata" val="eyJoZGlkIjoiZDY4ZWI1NWMwM2UzOWExMmM1NzNiOGQ4NjAxM2Q1YmQ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4214</Words>
  <Application>WPS 演示</Application>
  <PresentationFormat>自定义</PresentationFormat>
  <Paragraphs>170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Arial</vt:lpstr>
      <vt:lpstr>Wingdings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AI助学</vt:lpstr>
      <vt:lpstr>AI助学</vt:lpstr>
      <vt:lpstr>AI助学</vt:lpstr>
      <vt:lpstr>AI助学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钱勇萍</cp:lastModifiedBy>
  <cp:revision>465</cp:revision>
  <dcterms:created xsi:type="dcterms:W3CDTF">2022-01-17T01:35:00Z</dcterms:created>
  <dcterms:modified xsi:type="dcterms:W3CDTF">2026-02-25T02:55:30Z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BD9F1B7AF35D4A5A94079FB4EFAFF7E1_13</vt:lpwstr>
  </property>
</Properties>
</file>